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70" r:id="rId2"/>
    <p:sldId id="2146847954" r:id="rId3"/>
    <p:sldId id="2146848019" r:id="rId4"/>
    <p:sldId id="2146848020" r:id="rId5"/>
    <p:sldId id="2146847994" r:id="rId6"/>
    <p:sldId id="2146848002" r:id="rId7"/>
    <p:sldId id="2146847998" r:id="rId8"/>
    <p:sldId id="2146848007" r:id="rId9"/>
    <p:sldId id="2146848006" r:id="rId10"/>
    <p:sldId id="2146848008" r:id="rId11"/>
    <p:sldId id="2146848010" r:id="rId12"/>
    <p:sldId id="2146848009" r:id="rId13"/>
    <p:sldId id="2146848021" r:id="rId14"/>
    <p:sldId id="2146847996" r:id="rId15"/>
    <p:sldId id="2146847995" r:id="rId16"/>
    <p:sldId id="2146847992" r:id="rId17"/>
    <p:sldId id="2146847993" r:id="rId18"/>
    <p:sldId id="2146847997" r:id="rId19"/>
    <p:sldId id="2146847999" r:id="rId20"/>
    <p:sldId id="2146848022" r:id="rId21"/>
    <p:sldId id="2146848011" r:id="rId22"/>
    <p:sldId id="2146848012" r:id="rId23"/>
    <p:sldId id="2146848013" r:id="rId24"/>
    <p:sldId id="2146848018" r:id="rId25"/>
    <p:sldId id="2146848000" r:id="rId26"/>
    <p:sldId id="2146848023" r:id="rId27"/>
    <p:sldId id="2146848005" r:id="rId28"/>
    <p:sldId id="2146848016" r:id="rId29"/>
    <p:sldId id="2146848014" r:id="rId30"/>
    <p:sldId id="2146848015" r:id="rId31"/>
    <p:sldId id="2146848029" r:id="rId32"/>
    <p:sldId id="2146848024" r:id="rId33"/>
    <p:sldId id="2146848026" r:id="rId34"/>
    <p:sldId id="2146848027" r:id="rId35"/>
    <p:sldId id="2146848025" r:id="rId36"/>
    <p:sldId id="2146848028" r:id="rId37"/>
    <p:sldId id="2146848001" r:id="rId38"/>
    <p:sldId id="2146848017" r:id="rId39"/>
    <p:sldId id="2146847966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4EEE8E-F02E-4DEE-F9AA-CE930D499A89}" name="Vladimir Ilyushin" initials="VI" userId="S::vladimir.ilyushin@swixxbiopharma.com::6ebfec14-8d96-45b4-8c36-de326c13129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igorjeva, Svetlana" initials="GS" lastIdx="1" clrIdx="0">
    <p:extLst>
      <p:ext uri="{19B8F6BF-5375-455C-9EA6-DF929625EA0E}">
        <p15:presenceInfo xmlns:p15="http://schemas.microsoft.com/office/powerpoint/2012/main" userId="S::svetlana.grigorjeva@bms.com::0eb6f1db-6611-4c39-b98c-97304346909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C6"/>
    <a:srgbClr val="7E9632"/>
    <a:srgbClr val="C8E3FB"/>
    <a:srgbClr val="DA2D51"/>
    <a:srgbClr val="3C9AF0"/>
    <a:srgbClr val="86B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12" autoAdjust="0"/>
  </p:normalViewPr>
  <p:slideViewPr>
    <p:cSldViewPr snapToGrid="0">
      <p:cViewPr varScale="1">
        <p:scale>
          <a:sx n="117" d="100"/>
          <a:sy n="117" d="100"/>
        </p:scale>
        <p:origin x="1162" y="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Цель</c:v>
                </c:pt>
              </c:strCache>
            </c:strRef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BD-41C6-AF7C-1D1F190A9F90}"/>
                </c:ext>
              </c:extLst>
            </c:dLbl>
            <c:dLbl>
              <c:idx val="1"/>
              <c:layout>
                <c:manualLayout>
                  <c:x val="-2.665212575186451E-2"/>
                  <c:y val="7.637627644603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DBD-41C6-AF7C-1D1F190A9F90}"/>
                </c:ext>
              </c:extLst>
            </c:dLbl>
            <c:dLbl>
              <c:idx val="2"/>
              <c:layout>
                <c:manualLayout>
                  <c:x val="-5.5224463713410679E-2"/>
                  <c:y val="6.1611187075572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DBD-41C6-AF7C-1D1F190A9F90}"/>
                </c:ext>
              </c:extLst>
            </c:dLbl>
            <c:dLbl>
              <c:idx val="3"/>
              <c:layout>
                <c:manualLayout>
                  <c:x val="2.2210104793221239E-3"/>
                  <c:y val="-2.1821793270296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DBD-41C6-AF7C-1D1F190A9F90}"/>
                </c:ext>
              </c:extLst>
            </c:dLbl>
            <c:dLbl>
              <c:idx val="4"/>
              <c:layout>
                <c:manualLayout>
                  <c:x val="-2.8505046447481817E-3"/>
                  <c:y val="-4.3964414078582793E-2"/>
                </c:manualLayout>
              </c:layout>
              <c:tx>
                <c:rich>
                  <a:bodyPr/>
                  <a:lstStyle/>
                  <a:p>
                    <a:fld id="{BE183B51-0059-44D1-8CF3-9356BB8E7CBC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DBD-41C6-AF7C-1D1F190A9F90}"/>
                </c:ext>
              </c:extLst>
            </c:dLbl>
            <c:dLbl>
              <c:idx val="5"/>
              <c:layout>
                <c:manualLayout>
                  <c:x val="0"/>
                  <c:y val="7.67997879116408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0.0</c:formatCode>
                <c:ptCount val="7"/>
                <c:pt idx="0">
                  <c:v>203</c:v>
                </c:pt>
                <c:pt idx="1">
                  <c:v>199.5</c:v>
                </c:pt>
                <c:pt idx="2">
                  <c:v>201.8</c:v>
                </c:pt>
                <c:pt idx="3">
                  <c:v>200.1</c:v>
                </c:pt>
                <c:pt idx="4">
                  <c:v>198.5</c:v>
                </c:pt>
                <c:pt idx="5">
                  <c:v>196.8</c:v>
                </c:pt>
                <c:pt idx="6">
                  <c:v>195.1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DBD-41C6-AF7C-1D1F190A9F9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Цель 2019</c:v>
                </c:pt>
              </c:strCache>
            </c:strRef>
          </c:tx>
          <c:spPr>
            <a:ln w="25400" cap="rnd">
              <a:solidFill>
                <a:schemeClr val="bg2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729001009049436E-2"/>
                  <c:y val="7.0967374008256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DBD-41C6-AF7C-1D1F190A9F9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DBD-41C6-AF7C-1D1F190A9F90}"/>
                </c:ext>
              </c:extLst>
            </c:dLbl>
            <c:dLbl>
              <c:idx val="2"/>
              <c:layout>
                <c:manualLayout>
                  <c:x val="-5.680364186026781E-2"/>
                  <c:y val="6.5130136757652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DBD-41C6-AF7C-1D1F190A9F90}"/>
                </c:ext>
              </c:extLst>
            </c:dLbl>
            <c:dLbl>
              <c:idx val="3"/>
              <c:layout>
                <c:manualLayout>
                  <c:x val="-7.5345825488060736E-2"/>
                  <c:y val="4.2732593721833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DBD-41C6-AF7C-1D1F190A9F90}"/>
                </c:ext>
              </c:extLst>
            </c:dLbl>
            <c:dLbl>
              <c:idx val="4"/>
              <c:layout>
                <c:manualLayout>
                  <c:x val="-6.9686426484627098E-2"/>
                  <c:y val="6.4586555687849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DBD-41C6-AF7C-1D1F190A9F90}"/>
                </c:ext>
              </c:extLst>
            </c:dLbl>
            <c:dLbl>
              <c:idx val="5"/>
              <c:layout>
                <c:manualLayout>
                  <c:x val="1.9786646973498465E-3"/>
                  <c:y val="-4.60798727469844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Лист1!$C$2:$C$8</c:f>
              <c:numCache>
                <c:formatCode>0.0</c:formatCode>
                <c:ptCount val="7"/>
                <c:pt idx="0">
                  <c:v>203</c:v>
                </c:pt>
                <c:pt idx="1">
                  <c:v>199.5</c:v>
                </c:pt>
                <c:pt idx="2">
                  <c:v>197</c:v>
                </c:pt>
                <c:pt idx="3">
                  <c:v>193.5</c:v>
                </c:pt>
                <c:pt idx="4">
                  <c:v>189.5</c:v>
                </c:pt>
                <c:pt idx="5">
                  <c:v>187</c:v>
                </c:pt>
                <c:pt idx="6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DBD-41C6-AF7C-1D1F190A9F9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</c:v>
                </c:pt>
              </c:strCache>
            </c:strRef>
          </c:tx>
          <c:spPr>
            <a:ln w="25400" cap="rnd">
              <a:solidFill>
                <a:srgbClr val="0F6FC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DBD-41C6-AF7C-1D1F190A9F90}"/>
                </c:ext>
              </c:extLst>
            </c:dLbl>
            <c:dLbl>
              <c:idx val="1"/>
              <c:layout>
                <c:manualLayout>
                  <c:x val="-5.3304251503729021E-2"/>
                  <c:y val="4.2880419170621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DBD-41C6-AF7C-1D1F190A9F90}"/>
                </c:ext>
              </c:extLst>
            </c:dLbl>
            <c:dLbl>
              <c:idx val="2"/>
              <c:layout>
                <c:manualLayout>
                  <c:x val="1.020248270497391E-2"/>
                  <c:y val="-2.304151489733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6DBD-41C6-AF7C-1D1F190A9F90}"/>
                </c:ext>
              </c:extLst>
            </c:dLbl>
            <c:dLbl>
              <c:idx val="3"/>
              <c:layout>
                <c:manualLayout>
                  <c:x val="2.9473799369211167E-2"/>
                  <c:y val="-2.138051274157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DBD-41C6-AF7C-1D1F190A9F90}"/>
                </c:ext>
              </c:extLst>
            </c:dLbl>
            <c:dLbl>
              <c:idx val="4"/>
              <c:layout>
                <c:manualLayout>
                  <c:x val="-9.315528544811063E-17"/>
                  <c:y val="-3.5329987648413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6DBD-41C6-AF7C-1D1F190A9F90}"/>
                </c:ext>
              </c:extLst>
            </c:dLbl>
            <c:dLbl>
              <c:idx val="5"/>
              <c:layout>
                <c:manualLayout>
                  <c:x val="-1.9786646973501366E-3"/>
                  <c:y val="-7.37277963951751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Лист1!$D$2:$D$8</c:f>
              <c:numCache>
                <c:formatCode>0.0</c:formatCode>
                <c:ptCount val="7"/>
                <c:pt idx="0">
                  <c:v>203</c:v>
                </c:pt>
                <c:pt idx="1">
                  <c:v>203.5</c:v>
                </c:pt>
                <c:pt idx="2">
                  <c:v>202</c:v>
                </c:pt>
                <c:pt idx="3">
                  <c:v>194.1</c:v>
                </c:pt>
                <c:pt idx="4">
                  <c:v>191.6</c:v>
                </c:pt>
                <c:pt idx="5">
                  <c:v>197.4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6DBD-41C6-AF7C-1D1F190A9F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67777768"/>
        <c:axId val="567777112"/>
      </c:lineChart>
      <c:catAx>
        <c:axId val="567777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344E4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ru-RU"/>
          </a:p>
        </c:txPr>
        <c:crossAx val="567777112"/>
        <c:crosses val="autoZero"/>
        <c:auto val="1"/>
        <c:lblAlgn val="ctr"/>
        <c:lblOffset val="100"/>
        <c:noMultiLvlLbl val="0"/>
      </c:catAx>
      <c:valAx>
        <c:axId val="567777112"/>
        <c:scaling>
          <c:orientation val="minMax"/>
          <c:max val="205"/>
          <c:min val="18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E4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ru-RU"/>
          </a:p>
        </c:txPr>
        <c:crossAx val="567777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Franklin Gothic Book" panose="020B0503020102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КС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Лист1!$A$3:$A$9</c:f>
              <c:strCach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(план)</c:v>
                </c:pt>
                <c:pt idx="6">
                  <c:v>2026 (план)</c:v>
                </c:pt>
              </c:strCache>
            </c:strRef>
          </c:cat>
          <c:val>
            <c:numRef>
              <c:f>Лист1!$B$3:$B$9</c:f>
              <c:numCache>
                <c:formatCode>#\ ##0.0</c:formatCode>
                <c:ptCount val="7"/>
                <c:pt idx="0">
                  <c:v>8.7338185799999994</c:v>
                </c:pt>
                <c:pt idx="1">
                  <c:v>8.9539887700000005</c:v>
                </c:pt>
                <c:pt idx="2">
                  <c:v>8.1253834000000005</c:v>
                </c:pt>
                <c:pt idx="3">
                  <c:v>7.3658387799999998</c:v>
                </c:pt>
                <c:pt idx="4">
                  <c:v>6.9526844700000003</c:v>
                </c:pt>
                <c:pt idx="5">
                  <c:v>7.3497452399999998</c:v>
                </c:pt>
                <c:pt idx="6">
                  <c:v>7.7511821100000002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F6-4C7B-972A-678DE7EF5118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ДС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Лист1!$A$3:$A$9</c:f>
              <c:strCach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(план)</c:v>
                </c:pt>
                <c:pt idx="6">
                  <c:v>2026 (план)</c:v>
                </c:pt>
              </c:strCache>
            </c:strRef>
          </c:cat>
          <c:val>
            <c:numRef>
              <c:f>Лист1!$C$3:$C$9</c:f>
              <c:numCache>
                <c:formatCode>#\ ##0.0</c:formatCode>
                <c:ptCount val="7"/>
                <c:pt idx="0">
                  <c:v>4.6622658299999999</c:v>
                </c:pt>
                <c:pt idx="1">
                  <c:v>5.0495077200000003</c:v>
                </c:pt>
                <c:pt idx="2">
                  <c:v>5.9606312700000004</c:v>
                </c:pt>
                <c:pt idx="3">
                  <c:v>6.79950966</c:v>
                </c:pt>
                <c:pt idx="4">
                  <c:v>6.9946680299999997</c:v>
                </c:pt>
                <c:pt idx="5">
                  <c:v>7.3439106499999998</c:v>
                </c:pt>
                <c:pt idx="6">
                  <c:v>7.6990456800000002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F6-4C7B-972A-678DE7EF5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723468408"/>
        <c:axId val="723468736"/>
      </c:barChart>
      <c:catAx>
        <c:axId val="723468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3468736"/>
        <c:crosses val="autoZero"/>
        <c:auto val="1"/>
        <c:lblAlgn val="ctr"/>
        <c:lblOffset val="100"/>
        <c:noMultiLvlLbl val="0"/>
      </c:catAx>
      <c:valAx>
        <c:axId val="72346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млрд руб.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3468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Количество госпитализаций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3285024154589372E-2"/>
          <c:y val="0.17167970069091942"/>
          <c:w val="0.97342995169082125"/>
          <c:h val="0.6501758655253185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BC7B-4BAE-89FB-D16D7359C2A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E-BC7B-4BAE-89FB-D16D7359C2AD}"/>
                </c:ext>
              </c:extLst>
            </c:dLbl>
            <c:dLbl>
              <c:idx val="3"/>
              <c:layout>
                <c:manualLayout>
                  <c:x val="-9.3276621147675612E-2"/>
                  <c:y val="-5.44588155207624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C7B-4BAE-89FB-D16D7359C2AD}"/>
                </c:ext>
              </c:extLst>
            </c:dLbl>
            <c:dLbl>
              <c:idx val="4"/>
              <c:layout>
                <c:manualLayout>
                  <c:x val="9.3276621147675404E-2"/>
                  <c:y val="1.089176310415248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C7B-4BAE-89FB-D16D7359C2AD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BC7B-4BAE-89FB-D16D7359C2AD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BC7B-4BAE-89FB-D16D7359C2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ХТ 2022</c:v>
                </c:pt>
                <c:pt idx="1">
                  <c:v>ХТ 2023</c:v>
                </c:pt>
                <c:pt idx="3">
                  <c:v>ЛТ 2022</c:v>
                </c:pt>
                <c:pt idx="4">
                  <c:v>ЛТ 2023</c:v>
                </c:pt>
                <c:pt idx="6">
                  <c:v>Хирургия 2022</c:v>
                </c:pt>
                <c:pt idx="7">
                  <c:v>Хирургия 2023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249633</c:v>
                </c:pt>
                <c:pt idx="1">
                  <c:v>230274</c:v>
                </c:pt>
                <c:pt idx="3">
                  <c:v>19347</c:v>
                </c:pt>
                <c:pt idx="4">
                  <c:v>18399</c:v>
                </c:pt>
                <c:pt idx="6">
                  <c:v>91187</c:v>
                </c:pt>
                <c:pt idx="7">
                  <c:v>95574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7B-4BAE-89FB-D16D7359C2A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BC7B-4BAE-89FB-D16D7359C2A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BC7B-4BAE-89FB-D16D7359C2AD}"/>
                </c:ext>
              </c:extLst>
            </c:dLbl>
            <c:dLbl>
              <c:idx val="3"/>
              <c:layout>
                <c:manualLayout>
                  <c:x val="-9.1411088724722034E-2"/>
                  <c:y val="-4.08441116405718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C7B-4BAE-89FB-D16D7359C2AD}"/>
                </c:ext>
              </c:extLst>
            </c:dLbl>
            <c:dLbl>
              <c:idx val="4"/>
              <c:layout>
                <c:manualLayout>
                  <c:x val="9.3276621147675404E-2"/>
                  <c:y val="-2.99523485364193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C7B-4BAE-89FB-D16D7359C2AD}"/>
                </c:ext>
              </c:extLst>
            </c:dLbl>
            <c:dLbl>
              <c:idx val="6"/>
              <c:layout>
                <c:manualLayout>
                  <c:x val="-9.1411088724722034E-2"/>
                  <c:y val="-3.81211708645337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C7B-4BAE-89FB-D16D7359C2AD}"/>
                </c:ext>
              </c:extLst>
            </c:dLbl>
            <c:dLbl>
              <c:idx val="7"/>
              <c:layout>
                <c:manualLayout>
                  <c:x val="1.8261359035963352E-2"/>
                  <c:y val="-4.08441116405718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BC7B-4BAE-89FB-D16D7359C2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ХТ 2022</c:v>
                </c:pt>
                <c:pt idx="1">
                  <c:v>ХТ 2023</c:v>
                </c:pt>
                <c:pt idx="3">
                  <c:v>ЛТ 2022</c:v>
                </c:pt>
                <c:pt idx="4">
                  <c:v>ЛТ 2023</c:v>
                </c:pt>
                <c:pt idx="6">
                  <c:v>Хирургия 2022</c:v>
                </c:pt>
                <c:pt idx="7">
                  <c:v>Хирургия 2023</c:v>
                </c:pt>
              </c:strCache>
            </c:strRef>
          </c:cat>
          <c:val>
            <c:numRef>
              <c:f>Лист1!$C$2:$C$9</c:f>
              <c:numCache>
                <c:formatCode>#,##0</c:formatCode>
                <c:ptCount val="8"/>
                <c:pt idx="0">
                  <c:v>526663</c:v>
                </c:pt>
                <c:pt idx="1">
                  <c:v>585493</c:v>
                </c:pt>
                <c:pt idx="3">
                  <c:v>20088</c:v>
                </c:pt>
                <c:pt idx="4">
                  <c:v>24720</c:v>
                </c:pt>
                <c:pt idx="6">
                  <c:v>2195</c:v>
                </c:pt>
                <c:pt idx="7">
                  <c:v>3812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7B-4BAE-89FB-D16D7359C2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536599968"/>
        <c:axId val="536596688"/>
      </c:barChart>
      <c:catAx>
        <c:axId val="5365999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6596688"/>
        <c:crosses val="autoZero"/>
        <c:auto val="1"/>
        <c:lblAlgn val="ctr"/>
        <c:lblOffset val="100"/>
        <c:noMultiLvlLbl val="0"/>
      </c:catAx>
      <c:valAx>
        <c:axId val="53659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softEdge rad="0"/>
            </a:effectLst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659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78937007874016E-2"/>
          <c:y val="2.9871005153977868E-2"/>
          <c:w val="0.86687106299212602"/>
          <c:h val="0.7804724705599581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Оказание мед.помощи в соответствии с КР</c:v>
                </c:pt>
              </c:strCache>
            </c:strRef>
          </c:tx>
          <c:spPr>
            <a:solidFill>
              <a:srgbClr val="0F6FC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2024</c:v>
                </c:pt>
                <c:pt idx="1">
                  <c:v>2023</c:v>
                </c:pt>
                <c:pt idx="2">
                  <c:v>2022</c:v>
                </c:pt>
                <c:pt idx="3">
                  <c:v>2021</c:v>
                </c:pt>
                <c:pt idx="4">
                  <c:v>2020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140</c:v>
                </c:pt>
                <c:pt idx="1">
                  <c:v>140</c:v>
                </c:pt>
                <c:pt idx="2">
                  <c:v>140</c:v>
                </c:pt>
                <c:pt idx="3">
                  <c:v>140</c:v>
                </c:pt>
                <c:pt idx="4">
                  <c:v>120</c:v>
                </c:pt>
                <c:pt idx="5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C5-4DBA-8665-41A69528C58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Прочие мероприятия</c:v>
                </c:pt>
              </c:strCache>
            </c:strRef>
          </c:tx>
          <c:spPr>
            <a:solidFill>
              <a:srgbClr val="C8E3F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344E4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2024</c:v>
                </c:pt>
                <c:pt idx="1">
                  <c:v>2023</c:v>
                </c:pt>
                <c:pt idx="2">
                  <c:v>2022</c:v>
                </c:pt>
                <c:pt idx="3">
                  <c:v>2021</c:v>
                </c:pt>
                <c:pt idx="4">
                  <c:v>2020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15</c:v>
                </c:pt>
                <c:pt idx="1">
                  <c:v>15</c:v>
                </c:pt>
                <c:pt idx="2">
                  <c:v>42</c:v>
                </c:pt>
                <c:pt idx="3">
                  <c:v>39</c:v>
                </c:pt>
                <c:pt idx="4">
                  <c:v>66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C5-4DBA-8665-41A69528C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674964360"/>
        <c:axId val="674965016"/>
      </c:barChart>
      <c:catAx>
        <c:axId val="674964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4965016"/>
        <c:crosses val="autoZero"/>
        <c:auto val="1"/>
        <c:lblAlgn val="ctr"/>
        <c:lblOffset val="100"/>
        <c:noMultiLvlLbl val="0"/>
      </c:catAx>
      <c:valAx>
        <c:axId val="6749650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4964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9850812256014156"/>
          <c:w val="1"/>
          <c:h val="8.0293769912633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1"/>
        <a:lstStyle/>
        <a:p>
          <a:pPr>
            <a:lnSpc>
              <a:spcPct val="80000"/>
            </a:lnSpc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 цель</c:v>
                </c:pt>
              </c:strCache>
            </c:strRef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BD-41C6-AF7C-1D1F190A9F90}"/>
                </c:ext>
              </c:extLst>
            </c:dLbl>
            <c:dLbl>
              <c:idx val="1"/>
              <c:layout>
                <c:manualLayout>
                  <c:x val="-2.665212575186451E-2"/>
                  <c:y val="7.637627644603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DBD-41C6-AF7C-1D1F190A9F90}"/>
                </c:ext>
              </c:extLst>
            </c:dLbl>
            <c:dLbl>
              <c:idx val="2"/>
              <c:layout>
                <c:manualLayout>
                  <c:x val="-5.5224463713410679E-2"/>
                  <c:y val="6.1611187075572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DBD-41C6-AF7C-1D1F190A9F90}"/>
                </c:ext>
              </c:extLst>
            </c:dLbl>
            <c:dLbl>
              <c:idx val="3"/>
              <c:layout>
                <c:manualLayout>
                  <c:x val="2.2210104793221239E-3"/>
                  <c:y val="-2.1821793270296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DBD-41C6-AF7C-1D1F190A9F90}"/>
                </c:ext>
              </c:extLst>
            </c:dLbl>
            <c:dLbl>
              <c:idx val="4"/>
              <c:layout>
                <c:manualLayout>
                  <c:x val="-2.8505046447481817E-3"/>
                  <c:y val="-4.3964414078582793E-2"/>
                </c:manualLayout>
              </c:layout>
              <c:tx>
                <c:rich>
                  <a:bodyPr/>
                  <a:lstStyle/>
                  <a:p>
                    <a:fld id="{BE183B51-0059-44D1-8CF3-9356BB8E7CBC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DBD-41C6-AF7C-1D1F190A9F90}"/>
                </c:ext>
              </c:extLst>
            </c:dLbl>
            <c:dLbl>
              <c:idx val="5"/>
              <c:layout>
                <c:manualLayout>
                  <c:x val="0"/>
                  <c:y val="7.67997879116408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0.0</c:formatCode>
                <c:ptCount val="7"/>
                <c:pt idx="0">
                  <c:v>203</c:v>
                </c:pt>
                <c:pt idx="1">
                  <c:v>199.5</c:v>
                </c:pt>
                <c:pt idx="2">
                  <c:v>201.8</c:v>
                </c:pt>
                <c:pt idx="3">
                  <c:v>200.1</c:v>
                </c:pt>
                <c:pt idx="4">
                  <c:v>198.5</c:v>
                </c:pt>
                <c:pt idx="5">
                  <c:v>196.8</c:v>
                </c:pt>
                <c:pt idx="6">
                  <c:v>195.1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DBD-41C6-AF7C-1D1F190A9F9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РФ цель 2019</c:v>
                </c:pt>
              </c:strCache>
            </c:strRef>
          </c:tx>
          <c:spPr>
            <a:ln w="25400" cap="rnd">
              <a:solidFill>
                <a:schemeClr val="bg2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729001009049436E-2"/>
                  <c:y val="7.0967374008256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DBD-41C6-AF7C-1D1F190A9F9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DBD-41C6-AF7C-1D1F190A9F90}"/>
                </c:ext>
              </c:extLst>
            </c:dLbl>
            <c:dLbl>
              <c:idx val="2"/>
              <c:layout>
                <c:manualLayout>
                  <c:x val="-5.680364186026781E-2"/>
                  <c:y val="6.5130136757652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DBD-41C6-AF7C-1D1F190A9F90}"/>
                </c:ext>
              </c:extLst>
            </c:dLbl>
            <c:dLbl>
              <c:idx val="3"/>
              <c:layout>
                <c:manualLayout>
                  <c:x val="-7.5345825488060736E-2"/>
                  <c:y val="4.2732593721833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DBD-41C6-AF7C-1D1F190A9F90}"/>
                </c:ext>
              </c:extLst>
            </c:dLbl>
            <c:dLbl>
              <c:idx val="4"/>
              <c:layout>
                <c:manualLayout>
                  <c:x val="-6.9686426484627098E-2"/>
                  <c:y val="6.4586555687849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DBD-41C6-AF7C-1D1F190A9F90}"/>
                </c:ext>
              </c:extLst>
            </c:dLbl>
            <c:dLbl>
              <c:idx val="5"/>
              <c:layout>
                <c:manualLayout>
                  <c:x val="1.9786646973498465E-3"/>
                  <c:y val="-4.60798727469844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Лист1!$C$2:$C$8</c:f>
              <c:numCache>
                <c:formatCode>0.0</c:formatCode>
                <c:ptCount val="7"/>
                <c:pt idx="0">
                  <c:v>203</c:v>
                </c:pt>
                <c:pt idx="1">
                  <c:v>199.5</c:v>
                </c:pt>
                <c:pt idx="2">
                  <c:v>197</c:v>
                </c:pt>
                <c:pt idx="3">
                  <c:v>193.5</c:v>
                </c:pt>
                <c:pt idx="4">
                  <c:v>189.5</c:v>
                </c:pt>
                <c:pt idx="5">
                  <c:v>187</c:v>
                </c:pt>
                <c:pt idx="6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DBD-41C6-AF7C-1D1F190A9F9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РФ факт</c:v>
                </c:pt>
              </c:strCache>
            </c:strRef>
          </c:tx>
          <c:spPr>
            <a:ln w="25400" cap="rnd">
              <a:solidFill>
                <a:srgbClr val="0F6FC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DBD-41C6-AF7C-1D1F190A9F90}"/>
                </c:ext>
              </c:extLst>
            </c:dLbl>
            <c:dLbl>
              <c:idx val="1"/>
              <c:layout>
                <c:manualLayout>
                  <c:x val="-5.3304251503729021E-2"/>
                  <c:y val="4.2880419170621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DBD-41C6-AF7C-1D1F190A9F90}"/>
                </c:ext>
              </c:extLst>
            </c:dLbl>
            <c:dLbl>
              <c:idx val="2"/>
              <c:layout>
                <c:manualLayout>
                  <c:x val="1.020248270497391E-2"/>
                  <c:y val="-2.304151489733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6DBD-41C6-AF7C-1D1F190A9F90}"/>
                </c:ext>
              </c:extLst>
            </c:dLbl>
            <c:dLbl>
              <c:idx val="3"/>
              <c:layout>
                <c:manualLayout>
                  <c:x val="2.9473799369211167E-2"/>
                  <c:y val="-2.138051274157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DBD-41C6-AF7C-1D1F190A9F90}"/>
                </c:ext>
              </c:extLst>
            </c:dLbl>
            <c:dLbl>
              <c:idx val="4"/>
              <c:layout>
                <c:manualLayout>
                  <c:x val="-9.315528544811063E-17"/>
                  <c:y val="-3.5329987648413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6DBD-41C6-AF7C-1D1F190A9F90}"/>
                </c:ext>
              </c:extLst>
            </c:dLbl>
            <c:dLbl>
              <c:idx val="5"/>
              <c:layout>
                <c:manualLayout>
                  <c:x val="-1.9786646973501366E-3"/>
                  <c:y val="-7.37277963951751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4D-4177-A34A-38B006F8DA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Лист1!$D$2:$D$8</c:f>
              <c:numCache>
                <c:formatCode>0.0</c:formatCode>
                <c:ptCount val="7"/>
                <c:pt idx="0">
                  <c:v>203</c:v>
                </c:pt>
                <c:pt idx="1">
                  <c:v>203.5</c:v>
                </c:pt>
                <c:pt idx="2">
                  <c:v>202</c:v>
                </c:pt>
                <c:pt idx="3">
                  <c:v>194.1</c:v>
                </c:pt>
                <c:pt idx="4">
                  <c:v>191.6</c:v>
                </c:pt>
                <c:pt idx="5">
                  <c:v>197.4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6DBD-41C6-AF7C-1D1F190A9F9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 цель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341990975894724E-2"/>
                  <c:y val="-4.607987274698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950-46F5-BF7C-7DC28E2873B7}"/>
                </c:ext>
              </c:extLst>
            </c:dLbl>
            <c:dLbl>
              <c:idx val="1"/>
              <c:layout>
                <c:manualLayout>
                  <c:x val="-3.7409605726320752E-2"/>
                  <c:y val="4.915186426345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950-46F5-BF7C-7DC28E2873B7}"/>
                </c:ext>
              </c:extLst>
            </c:dLbl>
            <c:dLbl>
              <c:idx val="2"/>
              <c:layout>
                <c:manualLayout>
                  <c:x val="-6.0338073752130243E-3"/>
                  <c:y val="4.607987274698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950-46F5-BF7C-7DC28E2873B7}"/>
                </c:ext>
              </c:extLst>
            </c:dLbl>
            <c:dLbl>
              <c:idx val="3"/>
              <c:layout>
                <c:manualLayout>
                  <c:x val="-1.9308183600681678E-2"/>
                  <c:y val="6.1439830329312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5950-46F5-BF7C-7DC28E2873B7}"/>
                </c:ext>
              </c:extLst>
            </c:dLbl>
            <c:dLbl>
              <c:idx val="4"/>
              <c:layout>
                <c:manualLayout>
                  <c:x val="3.6202844251277261E-3"/>
                  <c:y val="-3.6863898197587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5950-46F5-BF7C-7DC28E2873B7}"/>
                </c:ext>
              </c:extLst>
            </c:dLbl>
            <c:dLbl>
              <c:idx val="5"/>
              <c:layout>
                <c:manualLayout>
                  <c:x val="2.4135229500851212E-3"/>
                  <c:y val="-3.68638981975875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5950-46F5-BF7C-7DC28E2873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Лист1!$E$2:$E$8</c:f>
              <c:numCache>
                <c:formatCode>0.0</c:formatCode>
                <c:ptCount val="7"/>
                <c:pt idx="0">
                  <c:v>177.8</c:v>
                </c:pt>
                <c:pt idx="1">
                  <c:v>176.5</c:v>
                </c:pt>
                <c:pt idx="2">
                  <c:v>170</c:v>
                </c:pt>
                <c:pt idx="3">
                  <c:v>174</c:v>
                </c:pt>
                <c:pt idx="4">
                  <c:v>171.5</c:v>
                </c:pt>
                <c:pt idx="5">
                  <c:v>169</c:v>
                </c:pt>
                <c:pt idx="6">
                  <c:v>166.5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50-46F5-BF7C-7DC28E2873B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МО факт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514945075724295E-2"/>
                  <c:y val="4.9151864263450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950-46F5-BF7C-7DC28E2873B7}"/>
                </c:ext>
              </c:extLst>
            </c:dLbl>
            <c:dLbl>
              <c:idx val="1"/>
              <c:layout>
                <c:manualLayout>
                  <c:x val="-7.2405688502556291E-3"/>
                  <c:y val="-4.915186426345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950-46F5-BF7C-7DC28E2873B7}"/>
                </c:ext>
              </c:extLst>
            </c:dLbl>
            <c:dLbl>
              <c:idx val="2"/>
              <c:layout>
                <c:manualLayout>
                  <c:x val="-1.9308183600681633E-2"/>
                  <c:y val="-7.0655804878709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950-46F5-BF7C-7DC28E2873B7}"/>
                </c:ext>
              </c:extLst>
            </c:dLbl>
            <c:dLbl>
              <c:idx val="3"/>
              <c:layout>
                <c:manualLayout>
                  <c:x val="-6.0338073752130243E-3"/>
                  <c:y val="-4.3007881230518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5950-46F5-BF7C-7DC28E2873B7}"/>
                </c:ext>
              </c:extLst>
            </c:dLbl>
            <c:dLbl>
              <c:idx val="4"/>
              <c:layout>
                <c:manualLayout>
                  <c:x val="-6.0338073752131127E-3"/>
                  <c:y val="-5.5295847296381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5950-46F5-BF7C-7DC28E2873B7}"/>
                </c:ext>
              </c:extLst>
            </c:dLbl>
            <c:dLbl>
              <c:idx val="5"/>
              <c:layout>
                <c:manualLayout>
                  <c:x val="-1.8101422125639161E-2"/>
                  <c:y val="5.83678388128470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Franklin Gothic Book" panose="020B0503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5950-46F5-BF7C-7DC28E2873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panose="020B0503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Лист1!$F$2:$F$8</c:f>
              <c:numCache>
                <c:formatCode>0.0</c:formatCode>
                <c:ptCount val="7"/>
                <c:pt idx="0">
                  <c:v>177.8</c:v>
                </c:pt>
                <c:pt idx="1">
                  <c:v>179</c:v>
                </c:pt>
                <c:pt idx="2">
                  <c:v>172</c:v>
                </c:pt>
                <c:pt idx="3">
                  <c:v>175.5</c:v>
                </c:pt>
                <c:pt idx="4">
                  <c:v>164.3</c:v>
                </c:pt>
                <c:pt idx="5">
                  <c:v>166.8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50-46F5-BF7C-7DC28E2873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67777768"/>
        <c:axId val="567777112"/>
      </c:lineChart>
      <c:catAx>
        <c:axId val="567777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344E4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ru-RU"/>
          </a:p>
        </c:txPr>
        <c:crossAx val="567777112"/>
        <c:crosses val="autoZero"/>
        <c:auto val="1"/>
        <c:lblAlgn val="ctr"/>
        <c:lblOffset val="100"/>
        <c:noMultiLvlLbl val="0"/>
      </c:catAx>
      <c:valAx>
        <c:axId val="567777112"/>
        <c:scaling>
          <c:orientation val="minMax"/>
          <c:max val="205"/>
          <c:min val="16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E4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ru-RU"/>
          </a:p>
        </c:txPr>
        <c:crossAx val="567777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Franklin Gothic Book" panose="020B0503020102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Смертность от НО на 100 тыс.чел.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Лист1!$B$2:$H$2</c:f>
              <c:numCache>
                <c:formatCode>0.0</c:formatCode>
                <c:ptCount val="7"/>
                <c:pt idx="0">
                  <c:v>176.5</c:v>
                </c:pt>
                <c:pt idx="1">
                  <c:v>170</c:v>
                </c:pt>
                <c:pt idx="2">
                  <c:v>174</c:v>
                </c:pt>
                <c:pt idx="3">
                  <c:v>171.5</c:v>
                </c:pt>
                <c:pt idx="4">
                  <c:v>169</c:v>
                </c:pt>
                <c:pt idx="5">
                  <c:v>166.5</c:v>
                </c:pt>
                <c:pt idx="6">
                  <c:v>151.5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179</c:v>
                </c:pt>
                <c:pt idx="1">
                  <c:v>172</c:v>
                </c:pt>
                <c:pt idx="2">
                  <c:v>175.5</c:v>
                </c:pt>
                <c:pt idx="3">
                  <c:v>164.3</c:v>
                </c:pt>
                <c:pt idx="4">
                  <c:v>166.8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16527585089"/>
          <c:y val="0.90738591273921565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/>
              <a:t>Смертность от </a:t>
            </a:r>
            <a:r>
              <a:rPr lang="ru-RU" sz="1200" b="1" dirty="0" smtClean="0"/>
              <a:t>ЗНО </a:t>
            </a:r>
            <a:r>
              <a:rPr lang="ru-RU" sz="1200" b="1" dirty="0"/>
              <a:t>на 100 </a:t>
            </a:r>
            <a:r>
              <a:rPr lang="ru-RU" sz="1200" b="1" dirty="0" err="1"/>
              <a:t>тыс.чел</a:t>
            </a:r>
            <a:r>
              <a:rPr lang="ru-RU" sz="1200" b="1" dirty="0"/>
              <a:t>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Лист1!$B$2:$H$2</c:f>
              <c:numCache>
                <c:formatCode>0.0</c:formatCode>
                <c:ptCount val="7"/>
                <c:pt idx="0">
                  <c:v>175.6</c:v>
                </c:pt>
                <c:pt idx="1">
                  <c:v>163.80000000000001</c:v>
                </c:pt>
                <c:pt idx="2">
                  <c:v>171.5</c:v>
                </c:pt>
                <c:pt idx="3">
                  <c:v>169.1</c:v>
                </c:pt>
                <c:pt idx="4">
                  <c:v>166.6</c:v>
                </c:pt>
                <c:pt idx="5">
                  <c:v>164.1</c:v>
                </c:pt>
                <c:pt idx="6">
                  <c:v>149.4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175.6</c:v>
                </c:pt>
                <c:pt idx="1">
                  <c:v>169</c:v>
                </c:pt>
                <c:pt idx="2">
                  <c:v>173.2</c:v>
                </c:pt>
                <c:pt idx="3">
                  <c:v>161.69999999999999</c:v>
                </c:pt>
                <c:pt idx="4">
                  <c:v>164.2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14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24294733877"/>
          <c:y val="0.90738607041796593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Состоит на учете ≥5 лет на 100 тыс.чел.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Лист1!$B$2:$H$2</c:f>
              <c:numCache>
                <c:formatCode>0.0</c:formatCode>
                <c:ptCount val="7"/>
                <c:pt idx="0">
                  <c:v>55.7</c:v>
                </c:pt>
                <c:pt idx="1">
                  <c:v>57.4</c:v>
                </c:pt>
                <c:pt idx="2">
                  <c:v>58.1</c:v>
                </c:pt>
                <c:pt idx="3">
                  <c:v>58.9</c:v>
                </c:pt>
                <c:pt idx="4">
                  <c:v>59.8</c:v>
                </c:pt>
                <c:pt idx="5">
                  <c:v>61</c:v>
                </c:pt>
                <c:pt idx="6">
                  <c:v>64.099999999999994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57.3</c:v>
                </c:pt>
                <c:pt idx="1">
                  <c:v>57.9</c:v>
                </c:pt>
                <c:pt idx="2">
                  <c:v>59.6</c:v>
                </c:pt>
                <c:pt idx="3">
                  <c:v>59.5</c:v>
                </c:pt>
                <c:pt idx="4">
                  <c:v>59.8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5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24294733877"/>
          <c:y val="0.90738607041796593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1-годичная летальность, %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Лист1!$B$2:$H$2</c:f>
              <c:numCache>
                <c:formatCode>0.0</c:formatCode>
                <c:ptCount val="7"/>
                <c:pt idx="0">
                  <c:v>14.5</c:v>
                </c:pt>
                <c:pt idx="1">
                  <c:v>14.2</c:v>
                </c:pt>
                <c:pt idx="2">
                  <c:v>13.8</c:v>
                </c:pt>
                <c:pt idx="3">
                  <c:v>13.7</c:v>
                </c:pt>
                <c:pt idx="4">
                  <c:v>13.6</c:v>
                </c:pt>
                <c:pt idx="5">
                  <c:v>13.5</c:v>
                </c:pt>
                <c:pt idx="6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13.5</c:v>
                </c:pt>
                <c:pt idx="1">
                  <c:v>12.2</c:v>
                </c:pt>
                <c:pt idx="2">
                  <c:v>12</c:v>
                </c:pt>
                <c:pt idx="3">
                  <c:v>12.8</c:v>
                </c:pt>
                <c:pt idx="4">
                  <c:v>10.9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24294733877"/>
          <c:y val="0.90738607041796593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ЗНО, выявленные на </a:t>
            </a:r>
            <a:r>
              <a:rPr lang="en-US" sz="1200" b="1"/>
              <a:t>I-II </a:t>
            </a:r>
            <a:r>
              <a:rPr lang="ru-RU" sz="1200" b="1"/>
              <a:t>ст.,%.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Лист1!$B$2:$H$2</c:f>
              <c:numCache>
                <c:formatCode>0.0</c:formatCode>
                <c:ptCount val="7"/>
                <c:pt idx="0">
                  <c:v>57.9</c:v>
                </c:pt>
                <c:pt idx="1">
                  <c:v>58</c:v>
                </c:pt>
                <c:pt idx="2">
                  <c:v>58.9</c:v>
                </c:pt>
                <c:pt idx="3">
                  <c:v>59.4</c:v>
                </c:pt>
                <c:pt idx="4">
                  <c:v>59.5</c:v>
                </c:pt>
                <c:pt idx="5">
                  <c:v>59.7</c:v>
                </c:pt>
                <c:pt idx="6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2030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57.1</c:v>
                </c:pt>
                <c:pt idx="1">
                  <c:v>56.3</c:v>
                </c:pt>
                <c:pt idx="2">
                  <c:v>58.9</c:v>
                </c:pt>
                <c:pt idx="3">
                  <c:v>60.3</c:v>
                </c:pt>
                <c:pt idx="4">
                  <c:v>62.8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5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24294733877"/>
          <c:y val="0.90738607041796593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/>
              <a:t>Получило лечение, из состоящих под ДН, %</a:t>
            </a:r>
          </a:p>
        </c:rich>
      </c:tx>
      <c:layout>
        <c:manualLayout>
          <c:xMode val="edge"/>
          <c:yMode val="edge"/>
          <c:x val="0.12597078761677286"/>
          <c:y val="1.09966754539050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009566002697703"/>
          <c:y val="0.20732395797134745"/>
          <c:w val="0.85433243049773067"/>
          <c:h val="0.642732786020312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Цель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Лист1!$B$1:$F$1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2030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66</c:v>
                </c:pt>
                <c:pt idx="1">
                  <c:v>70</c:v>
                </c:pt>
                <c:pt idx="2">
                  <c:v>75</c:v>
                </c:pt>
                <c:pt idx="3">
                  <c:v>80</c:v>
                </c:pt>
                <c:pt idx="4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68-4F6A-9509-C1A5DB86F86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Лист1!$B$1:$F$1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2030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80.599999999999994</c:v>
                </c:pt>
                <c:pt idx="1">
                  <c:v>70.599999999999994</c:v>
                </c:pt>
                <c:pt idx="2">
                  <c:v>75.7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68-4F6A-9509-C1A5DB86F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8696784"/>
        <c:axId val="508697768"/>
      </c:lineChart>
      <c:catAx>
        <c:axId val="50869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7768"/>
        <c:crosses val="autoZero"/>
        <c:auto val="1"/>
        <c:lblAlgn val="ctr"/>
        <c:lblOffset val="100"/>
        <c:noMultiLvlLbl val="0"/>
      </c:catAx>
      <c:valAx>
        <c:axId val="508697768"/>
        <c:scaling>
          <c:orientation val="minMax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869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54524294733877"/>
          <c:y val="0.90738607041796593"/>
          <c:w val="0.55290911397135756"/>
          <c:h val="9.261392958203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6544EC-E1E2-49AA-BD0D-5C64E0C393A7}" type="doc">
      <dgm:prSet loTypeId="urn:microsoft.com/office/officeart/2005/8/layout/cycle4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43113259-8DA9-4370-817B-10242E318D08}">
      <dgm:prSet phldrT="[Текст]"/>
      <dgm:spPr/>
      <dgm:t>
        <a:bodyPr/>
        <a:lstStyle/>
        <a:p>
          <a:r>
            <a:rPr lang="ru-RU" dirty="0" smtClean="0"/>
            <a:t>Раннее выявление</a:t>
          </a:r>
          <a:endParaRPr lang="ru-RU" dirty="0"/>
        </a:p>
      </dgm:t>
    </dgm:pt>
    <dgm:pt modelId="{A64FD862-21A9-49F9-9CBA-1EC6D505C6DA}" type="parTrans" cxnId="{64B3FC2E-724F-45DF-B547-561F1BA5615B}">
      <dgm:prSet/>
      <dgm:spPr/>
      <dgm:t>
        <a:bodyPr/>
        <a:lstStyle/>
        <a:p>
          <a:endParaRPr lang="ru-RU"/>
        </a:p>
      </dgm:t>
    </dgm:pt>
    <dgm:pt modelId="{9D903AC6-40AF-4EA1-AD18-9CCB416ECF8F}" type="sibTrans" cxnId="{64B3FC2E-724F-45DF-B547-561F1BA5615B}">
      <dgm:prSet/>
      <dgm:spPr/>
      <dgm:t>
        <a:bodyPr/>
        <a:lstStyle/>
        <a:p>
          <a:endParaRPr lang="ru-RU"/>
        </a:p>
      </dgm:t>
    </dgm:pt>
    <dgm:pt modelId="{55BD61EB-7C81-433A-B865-68B6541A85F8}">
      <dgm:prSet phldrT="[Текст]" custT="1"/>
      <dgm:spPr/>
      <dgm:t>
        <a:bodyPr/>
        <a:lstStyle/>
        <a:p>
          <a:r>
            <a:rPr lang="ru-RU" sz="1000" dirty="0" err="1" smtClean="0"/>
            <a:t>Профосмотры</a:t>
          </a:r>
          <a:endParaRPr lang="ru-RU" sz="1000" dirty="0"/>
        </a:p>
      </dgm:t>
    </dgm:pt>
    <dgm:pt modelId="{412E1A09-5CFF-4EF6-9CDA-410B8576BEA8}" type="parTrans" cxnId="{6E44FC16-ED24-4ACF-9491-B5FADFD34371}">
      <dgm:prSet/>
      <dgm:spPr/>
      <dgm:t>
        <a:bodyPr/>
        <a:lstStyle/>
        <a:p>
          <a:endParaRPr lang="ru-RU"/>
        </a:p>
      </dgm:t>
    </dgm:pt>
    <dgm:pt modelId="{6D2CA7F7-3D2C-4FB8-B01B-0E5F7BFFA5C8}" type="sibTrans" cxnId="{6E44FC16-ED24-4ACF-9491-B5FADFD34371}">
      <dgm:prSet/>
      <dgm:spPr/>
      <dgm:t>
        <a:bodyPr/>
        <a:lstStyle/>
        <a:p>
          <a:endParaRPr lang="ru-RU"/>
        </a:p>
      </dgm:t>
    </dgm:pt>
    <dgm:pt modelId="{E208B8F3-A229-4754-A96E-405015091D66}">
      <dgm:prSet phldrT="[Текст]"/>
      <dgm:spPr/>
      <dgm:t>
        <a:bodyPr/>
        <a:lstStyle/>
        <a:p>
          <a:r>
            <a:rPr lang="ru-RU" b="1" dirty="0" smtClean="0"/>
            <a:t>Эффективное лечение</a:t>
          </a:r>
          <a:endParaRPr lang="ru-RU" b="1" dirty="0"/>
        </a:p>
      </dgm:t>
    </dgm:pt>
    <dgm:pt modelId="{3181D07A-8064-49AC-906B-1C7CC9DF15EB}" type="parTrans" cxnId="{D71C455F-6AFE-488B-80B8-FE29BF953B3F}">
      <dgm:prSet/>
      <dgm:spPr/>
      <dgm:t>
        <a:bodyPr/>
        <a:lstStyle/>
        <a:p>
          <a:endParaRPr lang="ru-RU"/>
        </a:p>
      </dgm:t>
    </dgm:pt>
    <dgm:pt modelId="{6DAD3DEE-D14D-419D-8EFA-0EF16D9D0B13}" type="sibTrans" cxnId="{D71C455F-6AFE-488B-80B8-FE29BF953B3F}">
      <dgm:prSet/>
      <dgm:spPr/>
      <dgm:t>
        <a:bodyPr/>
        <a:lstStyle/>
        <a:p>
          <a:endParaRPr lang="ru-RU"/>
        </a:p>
      </dgm:t>
    </dgm:pt>
    <dgm:pt modelId="{2D3DD1DD-80A1-4FEA-947D-CA6C8170F28E}">
      <dgm:prSet phldrT="[Текст]"/>
      <dgm:spPr/>
      <dgm:t>
        <a:bodyPr/>
        <a:lstStyle/>
        <a:p>
          <a:r>
            <a:rPr lang="ru-RU" b="1" dirty="0" smtClean="0"/>
            <a:t>Современные </a:t>
          </a:r>
          <a:r>
            <a:rPr lang="ru-RU" b="1" dirty="0" err="1" smtClean="0"/>
            <a:t>ЛП</a:t>
          </a:r>
          <a:endParaRPr lang="ru-RU" b="1" dirty="0"/>
        </a:p>
      </dgm:t>
    </dgm:pt>
    <dgm:pt modelId="{9F56319D-7A35-4CE8-954C-CEB1F16D06A6}" type="parTrans" cxnId="{7A118743-3A7E-4F1D-A173-0C2D9B5D2B62}">
      <dgm:prSet/>
      <dgm:spPr/>
      <dgm:t>
        <a:bodyPr/>
        <a:lstStyle/>
        <a:p>
          <a:endParaRPr lang="ru-RU"/>
        </a:p>
      </dgm:t>
    </dgm:pt>
    <dgm:pt modelId="{3D525F90-2ED0-4F47-B928-E5860C32492F}" type="sibTrans" cxnId="{7A118743-3A7E-4F1D-A173-0C2D9B5D2B62}">
      <dgm:prSet/>
      <dgm:spPr/>
      <dgm:t>
        <a:bodyPr/>
        <a:lstStyle/>
        <a:p>
          <a:endParaRPr lang="ru-RU"/>
        </a:p>
      </dgm:t>
    </dgm:pt>
    <dgm:pt modelId="{A7317290-7EE4-4F66-9C32-6229B5F9B3F5}">
      <dgm:prSet phldrT="[Текст]"/>
      <dgm:spPr/>
      <dgm:t>
        <a:bodyPr/>
        <a:lstStyle/>
        <a:p>
          <a:r>
            <a:rPr lang="ru-RU" dirty="0" smtClean="0"/>
            <a:t>Психотерапия</a:t>
          </a:r>
          <a:endParaRPr lang="ru-RU" dirty="0"/>
        </a:p>
      </dgm:t>
    </dgm:pt>
    <dgm:pt modelId="{F1F8E128-002A-407D-92A6-0BD23FEB49A8}" type="parTrans" cxnId="{A2A10C2E-4AE6-4393-A1BC-66E41E11BF1A}">
      <dgm:prSet/>
      <dgm:spPr/>
      <dgm:t>
        <a:bodyPr/>
        <a:lstStyle/>
        <a:p>
          <a:endParaRPr lang="ru-RU"/>
        </a:p>
      </dgm:t>
    </dgm:pt>
    <dgm:pt modelId="{CD742CB2-825E-422E-AA4C-638D7891045A}" type="sibTrans" cxnId="{A2A10C2E-4AE6-4393-A1BC-66E41E11BF1A}">
      <dgm:prSet/>
      <dgm:spPr/>
      <dgm:t>
        <a:bodyPr/>
        <a:lstStyle/>
        <a:p>
          <a:endParaRPr lang="ru-RU"/>
        </a:p>
      </dgm:t>
    </dgm:pt>
    <dgm:pt modelId="{A84C17BC-7F0A-41D5-BC67-BCD653DF23F4}">
      <dgm:prSet phldrT="[Текст]"/>
      <dgm:spPr/>
      <dgm:t>
        <a:bodyPr/>
        <a:lstStyle/>
        <a:p>
          <a:r>
            <a:rPr lang="ru-RU" dirty="0" smtClean="0"/>
            <a:t>Паллиативная помощь</a:t>
          </a:r>
          <a:endParaRPr lang="ru-RU" dirty="0"/>
        </a:p>
      </dgm:t>
    </dgm:pt>
    <dgm:pt modelId="{D8F19544-CB34-4D14-88B4-BCF1E54D661B}" type="parTrans" cxnId="{E3AAA2FC-E9E4-4741-B3D8-26D1F3331049}">
      <dgm:prSet/>
      <dgm:spPr/>
      <dgm:t>
        <a:bodyPr/>
        <a:lstStyle/>
        <a:p>
          <a:endParaRPr lang="ru-RU"/>
        </a:p>
      </dgm:t>
    </dgm:pt>
    <dgm:pt modelId="{2A9C1F47-4E2D-4442-AD24-B0FEB3F95D0F}" type="sibTrans" cxnId="{E3AAA2FC-E9E4-4741-B3D8-26D1F3331049}">
      <dgm:prSet/>
      <dgm:spPr/>
      <dgm:t>
        <a:bodyPr/>
        <a:lstStyle/>
        <a:p>
          <a:endParaRPr lang="ru-RU"/>
        </a:p>
      </dgm:t>
    </dgm:pt>
    <dgm:pt modelId="{715FC8C0-FC90-4E60-988F-26EC9BAFBB02}">
      <dgm:prSet phldrT="[Текст]"/>
      <dgm:spPr/>
      <dgm:t>
        <a:bodyPr/>
        <a:lstStyle/>
        <a:p>
          <a:r>
            <a:rPr lang="ru-RU" dirty="0" smtClean="0"/>
            <a:t>Доступность всех видов обезболивания</a:t>
          </a:r>
          <a:endParaRPr lang="ru-RU" dirty="0"/>
        </a:p>
      </dgm:t>
    </dgm:pt>
    <dgm:pt modelId="{FE7A82D4-32B7-4A26-9F1A-3E389479A570}" type="parTrans" cxnId="{2152CA23-A028-4CED-9C83-57A2401E0F84}">
      <dgm:prSet/>
      <dgm:spPr/>
      <dgm:t>
        <a:bodyPr/>
        <a:lstStyle/>
        <a:p>
          <a:endParaRPr lang="ru-RU"/>
        </a:p>
      </dgm:t>
    </dgm:pt>
    <dgm:pt modelId="{2810363E-33B7-497B-89CD-0DADC1EB8254}" type="sibTrans" cxnId="{2152CA23-A028-4CED-9C83-57A2401E0F84}">
      <dgm:prSet/>
      <dgm:spPr/>
      <dgm:t>
        <a:bodyPr/>
        <a:lstStyle/>
        <a:p>
          <a:endParaRPr lang="ru-RU"/>
        </a:p>
      </dgm:t>
    </dgm:pt>
    <dgm:pt modelId="{C5411EC1-0E70-45C7-902E-5804BE2258C6}">
      <dgm:prSet phldrT="[Текст]"/>
      <dgm:spPr/>
      <dgm:t>
        <a:bodyPr/>
        <a:lstStyle/>
        <a:p>
          <a:r>
            <a:rPr lang="ru-RU" dirty="0" smtClean="0"/>
            <a:t>Реабилитация</a:t>
          </a:r>
          <a:endParaRPr lang="ru-RU" dirty="0"/>
        </a:p>
      </dgm:t>
    </dgm:pt>
    <dgm:pt modelId="{00CA73CE-739C-4DF1-807F-7F9E811A4347}" type="sibTrans" cxnId="{A616D748-73C4-4F9E-942C-DCEED7DFC50D}">
      <dgm:prSet/>
      <dgm:spPr/>
      <dgm:t>
        <a:bodyPr/>
        <a:lstStyle/>
        <a:p>
          <a:endParaRPr lang="ru-RU"/>
        </a:p>
      </dgm:t>
    </dgm:pt>
    <dgm:pt modelId="{A7DA86C3-3F48-4039-B14F-1A6F12728394}" type="parTrans" cxnId="{A616D748-73C4-4F9E-942C-DCEED7DFC50D}">
      <dgm:prSet/>
      <dgm:spPr/>
      <dgm:t>
        <a:bodyPr/>
        <a:lstStyle/>
        <a:p>
          <a:endParaRPr lang="ru-RU"/>
        </a:p>
      </dgm:t>
    </dgm:pt>
    <dgm:pt modelId="{EBA39AF4-FAD5-4ADB-866D-3D6B89391861}">
      <dgm:prSet phldrT="[Текст]" custT="1"/>
      <dgm:spPr/>
      <dgm:t>
        <a:bodyPr/>
        <a:lstStyle/>
        <a:p>
          <a:r>
            <a:rPr lang="ru-RU" sz="1000" dirty="0" smtClean="0"/>
            <a:t>Диспансеризация</a:t>
          </a:r>
          <a:endParaRPr lang="ru-RU" sz="1000" dirty="0"/>
        </a:p>
      </dgm:t>
    </dgm:pt>
    <dgm:pt modelId="{E63D3ECD-E599-4D92-B67B-F39E7D6C95F6}" type="parTrans" cxnId="{B3EF1F70-02E8-4A86-94A3-BB5345EF2BAE}">
      <dgm:prSet/>
      <dgm:spPr/>
      <dgm:t>
        <a:bodyPr/>
        <a:lstStyle/>
        <a:p>
          <a:endParaRPr lang="ru-RU"/>
        </a:p>
      </dgm:t>
    </dgm:pt>
    <dgm:pt modelId="{BA0B5AD9-928D-485A-8832-0B84CE500DF7}" type="sibTrans" cxnId="{B3EF1F70-02E8-4A86-94A3-BB5345EF2BAE}">
      <dgm:prSet/>
      <dgm:spPr/>
      <dgm:t>
        <a:bodyPr/>
        <a:lstStyle/>
        <a:p>
          <a:endParaRPr lang="ru-RU"/>
        </a:p>
      </dgm:t>
    </dgm:pt>
    <dgm:pt modelId="{21116993-0593-4C8E-9742-663C9B1477DB}">
      <dgm:prSet phldrT="[Текст]" custT="1"/>
      <dgm:spPr/>
      <dgm:t>
        <a:bodyPr/>
        <a:lstStyle/>
        <a:p>
          <a:r>
            <a:rPr lang="ru-RU" sz="1000" dirty="0" smtClean="0"/>
            <a:t>Скрининг</a:t>
          </a:r>
          <a:endParaRPr lang="ru-RU" sz="1000" dirty="0"/>
        </a:p>
      </dgm:t>
    </dgm:pt>
    <dgm:pt modelId="{A05EDE42-371F-492F-9551-72A501CF2757}" type="parTrans" cxnId="{1976A6C7-2BB7-4F56-8ABD-16F2FAE72199}">
      <dgm:prSet/>
      <dgm:spPr/>
      <dgm:t>
        <a:bodyPr/>
        <a:lstStyle/>
        <a:p>
          <a:endParaRPr lang="ru-RU"/>
        </a:p>
      </dgm:t>
    </dgm:pt>
    <dgm:pt modelId="{40AC7915-C42E-4992-951D-0235E5C5A073}" type="sibTrans" cxnId="{1976A6C7-2BB7-4F56-8ABD-16F2FAE72199}">
      <dgm:prSet/>
      <dgm:spPr/>
      <dgm:t>
        <a:bodyPr/>
        <a:lstStyle/>
        <a:p>
          <a:endParaRPr lang="ru-RU"/>
        </a:p>
      </dgm:t>
    </dgm:pt>
    <dgm:pt modelId="{58E9CE65-7691-4A85-9CFE-E7F054B64BFE}">
      <dgm:prSet phldrT="[Текст]" custT="1"/>
      <dgm:spPr/>
      <dgm:t>
        <a:bodyPr/>
        <a:lstStyle/>
        <a:p>
          <a:r>
            <a:rPr lang="ru-RU" sz="1000" b="1" dirty="0" smtClean="0"/>
            <a:t>Современные методы диагностики</a:t>
          </a:r>
          <a:endParaRPr lang="ru-RU" sz="1000" b="1" dirty="0"/>
        </a:p>
      </dgm:t>
    </dgm:pt>
    <dgm:pt modelId="{39CCB330-22F8-46A7-AE5D-97D81DB50E56}" type="parTrans" cxnId="{5247B29D-B9EE-4C07-BA5A-07780CF3B183}">
      <dgm:prSet/>
      <dgm:spPr/>
      <dgm:t>
        <a:bodyPr/>
        <a:lstStyle/>
        <a:p>
          <a:endParaRPr lang="ru-RU"/>
        </a:p>
      </dgm:t>
    </dgm:pt>
    <dgm:pt modelId="{70FB6C04-4B47-4136-A103-5248C2129F00}" type="sibTrans" cxnId="{5247B29D-B9EE-4C07-BA5A-07780CF3B183}">
      <dgm:prSet/>
      <dgm:spPr/>
      <dgm:t>
        <a:bodyPr/>
        <a:lstStyle/>
        <a:p>
          <a:endParaRPr lang="ru-RU"/>
        </a:p>
      </dgm:t>
    </dgm:pt>
    <dgm:pt modelId="{C15AA298-FA88-4311-9FCA-6E9C58517604}">
      <dgm:prSet phldrT="[Текст]"/>
      <dgm:spPr/>
      <dgm:t>
        <a:bodyPr/>
        <a:lstStyle/>
        <a:p>
          <a:r>
            <a:rPr lang="ru-RU" dirty="0" smtClean="0"/>
            <a:t>Лучевая терапия</a:t>
          </a:r>
          <a:endParaRPr lang="ru-RU" dirty="0"/>
        </a:p>
      </dgm:t>
    </dgm:pt>
    <dgm:pt modelId="{2AD3B5AA-2CA3-4CED-A4BF-50C564219CF9}" type="parTrans" cxnId="{03A047C0-4B84-4CFD-B4E1-83D8E0F21FDA}">
      <dgm:prSet/>
      <dgm:spPr/>
      <dgm:t>
        <a:bodyPr/>
        <a:lstStyle/>
        <a:p>
          <a:endParaRPr lang="ru-RU"/>
        </a:p>
      </dgm:t>
    </dgm:pt>
    <dgm:pt modelId="{8D5169D1-748B-45E2-B9DB-C71FC14F20EF}" type="sibTrans" cxnId="{03A047C0-4B84-4CFD-B4E1-83D8E0F21FDA}">
      <dgm:prSet/>
      <dgm:spPr/>
      <dgm:t>
        <a:bodyPr/>
        <a:lstStyle/>
        <a:p>
          <a:endParaRPr lang="ru-RU"/>
        </a:p>
      </dgm:t>
    </dgm:pt>
    <dgm:pt modelId="{EB2215D5-FF28-4AB7-B10C-847096984F88}">
      <dgm:prSet phldrT="[Текст]"/>
      <dgm:spPr/>
      <dgm:t>
        <a:bodyPr/>
        <a:lstStyle/>
        <a:p>
          <a:r>
            <a:rPr lang="ru-RU" dirty="0" smtClean="0"/>
            <a:t>Хирургия</a:t>
          </a:r>
          <a:endParaRPr lang="ru-RU" dirty="0"/>
        </a:p>
      </dgm:t>
    </dgm:pt>
    <dgm:pt modelId="{1EF4B4D5-C40A-44B1-9967-A37C3D153B59}" type="parTrans" cxnId="{CAA7CAEC-8E5A-4AC3-8767-75862876A754}">
      <dgm:prSet/>
      <dgm:spPr/>
      <dgm:t>
        <a:bodyPr/>
        <a:lstStyle/>
        <a:p>
          <a:endParaRPr lang="ru-RU"/>
        </a:p>
      </dgm:t>
    </dgm:pt>
    <dgm:pt modelId="{7FE56900-7706-46AD-AB46-B6CF5B7BBA0B}" type="sibTrans" cxnId="{CAA7CAEC-8E5A-4AC3-8767-75862876A754}">
      <dgm:prSet/>
      <dgm:spPr/>
      <dgm:t>
        <a:bodyPr/>
        <a:lstStyle/>
        <a:p>
          <a:endParaRPr lang="ru-RU"/>
        </a:p>
      </dgm:t>
    </dgm:pt>
    <dgm:pt modelId="{B808CF3C-72AB-420C-BDC6-42FAA88742A6}">
      <dgm:prSet phldrT="[Текст]"/>
      <dgm:spPr/>
      <dgm:t>
        <a:bodyPr/>
        <a:lstStyle/>
        <a:p>
          <a:r>
            <a:rPr lang="ru-RU" dirty="0" smtClean="0"/>
            <a:t>Соблюдение клин рекомендаций</a:t>
          </a:r>
          <a:endParaRPr lang="ru-RU" dirty="0"/>
        </a:p>
      </dgm:t>
    </dgm:pt>
    <dgm:pt modelId="{CD323073-5525-4685-8F30-7EBFD3307C59}" type="parTrans" cxnId="{CF1B72B1-5BAC-4642-A2D0-9D45B1E1D205}">
      <dgm:prSet/>
      <dgm:spPr/>
      <dgm:t>
        <a:bodyPr/>
        <a:lstStyle/>
        <a:p>
          <a:endParaRPr lang="ru-RU"/>
        </a:p>
      </dgm:t>
    </dgm:pt>
    <dgm:pt modelId="{A08C66EF-8816-4BAF-9803-DC113F1FCD82}" type="sibTrans" cxnId="{CF1B72B1-5BAC-4642-A2D0-9D45B1E1D205}">
      <dgm:prSet/>
      <dgm:spPr/>
      <dgm:t>
        <a:bodyPr/>
        <a:lstStyle/>
        <a:p>
          <a:endParaRPr lang="ru-RU"/>
        </a:p>
      </dgm:t>
    </dgm:pt>
    <dgm:pt modelId="{50126755-76DD-4CDA-B4B1-A6CC84343D23}">
      <dgm:prSet phldrT="[Текст]"/>
      <dgm:spPr/>
      <dgm:t>
        <a:bodyPr/>
        <a:lstStyle/>
        <a:p>
          <a:r>
            <a:rPr lang="ru-RU" dirty="0" smtClean="0"/>
            <a:t>Реконструктивные операции</a:t>
          </a:r>
          <a:endParaRPr lang="ru-RU" dirty="0"/>
        </a:p>
      </dgm:t>
    </dgm:pt>
    <dgm:pt modelId="{94042C06-901C-4D5B-AC70-2CB37E152A0A}" type="parTrans" cxnId="{D72268BD-BAF9-426C-B8B4-AC093671410E}">
      <dgm:prSet/>
      <dgm:spPr/>
      <dgm:t>
        <a:bodyPr/>
        <a:lstStyle/>
        <a:p>
          <a:endParaRPr lang="ru-RU"/>
        </a:p>
      </dgm:t>
    </dgm:pt>
    <dgm:pt modelId="{C3611AD7-8EA3-44AD-8ADE-8FD14B297E01}" type="sibTrans" cxnId="{D72268BD-BAF9-426C-B8B4-AC093671410E}">
      <dgm:prSet/>
      <dgm:spPr/>
      <dgm:t>
        <a:bodyPr/>
        <a:lstStyle/>
        <a:p>
          <a:endParaRPr lang="ru-RU"/>
        </a:p>
      </dgm:t>
    </dgm:pt>
    <dgm:pt modelId="{9A7114BC-AD10-4EB7-8F6D-D6F273A35188}">
      <dgm:prSet phldrT="[Текст]"/>
      <dgm:spPr/>
      <dgm:t>
        <a:bodyPr/>
        <a:lstStyle/>
        <a:p>
          <a:r>
            <a:rPr lang="ru-RU" dirty="0" smtClean="0"/>
            <a:t>Информирование</a:t>
          </a:r>
          <a:endParaRPr lang="ru-RU" dirty="0"/>
        </a:p>
      </dgm:t>
    </dgm:pt>
    <dgm:pt modelId="{96AD8D44-3076-47DB-BFD5-11B4F6579E6E}" type="parTrans" cxnId="{456D8801-A6EC-4B8F-B925-0A341719FEF7}">
      <dgm:prSet/>
      <dgm:spPr/>
      <dgm:t>
        <a:bodyPr/>
        <a:lstStyle/>
        <a:p>
          <a:endParaRPr lang="ru-RU"/>
        </a:p>
      </dgm:t>
    </dgm:pt>
    <dgm:pt modelId="{3871E36D-A410-4A1F-8977-120860D0DF83}" type="sibTrans" cxnId="{456D8801-A6EC-4B8F-B925-0A341719FEF7}">
      <dgm:prSet/>
      <dgm:spPr/>
      <dgm:t>
        <a:bodyPr/>
        <a:lstStyle/>
        <a:p>
          <a:endParaRPr lang="ru-RU"/>
        </a:p>
      </dgm:t>
    </dgm:pt>
    <dgm:pt modelId="{84132579-EC77-423B-BC5A-BE0F6879F53A}">
      <dgm:prSet phldrT="[Текст]"/>
      <dgm:spPr/>
      <dgm:t>
        <a:bodyPr/>
        <a:lstStyle/>
        <a:p>
          <a:r>
            <a:rPr lang="ru-RU" dirty="0" smtClean="0"/>
            <a:t>Патронажная служба</a:t>
          </a:r>
          <a:endParaRPr lang="ru-RU" dirty="0"/>
        </a:p>
      </dgm:t>
    </dgm:pt>
    <dgm:pt modelId="{1DDB987C-76DE-4C8E-BC4D-D72D27936D1C}" type="parTrans" cxnId="{C7ABD3AA-D7ED-4A5F-839A-D7C23B19961B}">
      <dgm:prSet/>
      <dgm:spPr/>
      <dgm:t>
        <a:bodyPr/>
        <a:lstStyle/>
        <a:p>
          <a:endParaRPr lang="ru-RU"/>
        </a:p>
      </dgm:t>
    </dgm:pt>
    <dgm:pt modelId="{BC298F21-8945-4A96-BE47-2028D4787C36}" type="sibTrans" cxnId="{C7ABD3AA-D7ED-4A5F-839A-D7C23B19961B}">
      <dgm:prSet/>
      <dgm:spPr/>
      <dgm:t>
        <a:bodyPr/>
        <a:lstStyle/>
        <a:p>
          <a:endParaRPr lang="ru-RU"/>
        </a:p>
      </dgm:t>
    </dgm:pt>
    <dgm:pt modelId="{51E6499A-9681-4FE1-AC5C-86091D6F025F}">
      <dgm:prSet phldrT="[Текст]"/>
      <dgm:spPr/>
      <dgm:t>
        <a:bodyPr/>
        <a:lstStyle/>
        <a:p>
          <a:r>
            <a:rPr lang="ru-RU" dirty="0" smtClean="0"/>
            <a:t>Эффективная организация помощи</a:t>
          </a:r>
          <a:endParaRPr lang="ru-RU" dirty="0"/>
        </a:p>
      </dgm:t>
    </dgm:pt>
    <dgm:pt modelId="{4ED1C3BC-8491-430F-ADF8-F8FD8319B412}" type="parTrans" cxnId="{DEFB4A22-F829-4FD4-A4F4-1E318FA12D1B}">
      <dgm:prSet/>
      <dgm:spPr/>
      <dgm:t>
        <a:bodyPr/>
        <a:lstStyle/>
        <a:p>
          <a:endParaRPr lang="ru-RU"/>
        </a:p>
      </dgm:t>
    </dgm:pt>
    <dgm:pt modelId="{9DCFE64D-3301-4211-AEC2-85F078219F03}" type="sibTrans" cxnId="{DEFB4A22-F829-4FD4-A4F4-1E318FA12D1B}">
      <dgm:prSet/>
      <dgm:spPr/>
      <dgm:t>
        <a:bodyPr/>
        <a:lstStyle/>
        <a:p>
          <a:endParaRPr lang="ru-RU"/>
        </a:p>
      </dgm:t>
    </dgm:pt>
    <dgm:pt modelId="{A32BBDFF-C4D5-4F69-ACBC-1E2E025A208E}">
      <dgm:prSet phldrT="[Текст]" custT="1"/>
      <dgm:spPr/>
      <dgm:t>
        <a:bodyPr/>
        <a:lstStyle/>
        <a:p>
          <a:r>
            <a:rPr lang="ru-RU" sz="1000" dirty="0" smtClean="0"/>
            <a:t>Маршрутизация </a:t>
          </a:r>
          <a:br>
            <a:rPr lang="ru-RU" sz="1000" dirty="0" smtClean="0"/>
          </a:br>
          <a:r>
            <a:rPr lang="ru-RU" sz="1000" dirty="0" smtClean="0"/>
            <a:t>биоматериала</a:t>
          </a:r>
          <a:endParaRPr lang="ru-RU" sz="1000" dirty="0"/>
        </a:p>
      </dgm:t>
    </dgm:pt>
    <dgm:pt modelId="{3C579532-5766-49B4-895F-F0F0247DDABC}" type="parTrans" cxnId="{4DE02AC8-89C5-4D9F-BE76-EEFDCACEC7F7}">
      <dgm:prSet/>
      <dgm:spPr/>
      <dgm:t>
        <a:bodyPr/>
        <a:lstStyle/>
        <a:p>
          <a:endParaRPr lang="ru-RU"/>
        </a:p>
      </dgm:t>
    </dgm:pt>
    <dgm:pt modelId="{F34E8330-EBE2-4525-A844-49AEC00F0679}" type="sibTrans" cxnId="{4DE02AC8-89C5-4D9F-BE76-EEFDCACEC7F7}">
      <dgm:prSet/>
      <dgm:spPr/>
      <dgm:t>
        <a:bodyPr/>
        <a:lstStyle/>
        <a:p>
          <a:endParaRPr lang="ru-RU"/>
        </a:p>
      </dgm:t>
    </dgm:pt>
    <dgm:pt modelId="{D3F9D914-B382-4F78-B237-9BC03FB98811}" type="pres">
      <dgm:prSet presAssocID="{C06544EC-E1E2-49AA-BD0D-5C64E0C393A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E31933-1203-4482-8B1F-9D43559DE621}" type="pres">
      <dgm:prSet presAssocID="{C06544EC-E1E2-49AA-BD0D-5C64E0C393A7}" presName="children" presStyleCnt="0"/>
      <dgm:spPr/>
      <dgm:t>
        <a:bodyPr/>
        <a:lstStyle/>
        <a:p>
          <a:endParaRPr lang="ru-RU"/>
        </a:p>
      </dgm:t>
    </dgm:pt>
    <dgm:pt modelId="{9D38C2AE-9D10-4669-95E9-907117F25589}" type="pres">
      <dgm:prSet presAssocID="{C06544EC-E1E2-49AA-BD0D-5C64E0C393A7}" presName="child1group" presStyleCnt="0"/>
      <dgm:spPr/>
      <dgm:t>
        <a:bodyPr/>
        <a:lstStyle/>
        <a:p>
          <a:endParaRPr lang="ru-RU"/>
        </a:p>
      </dgm:t>
    </dgm:pt>
    <dgm:pt modelId="{DA80DA8C-0EA9-4546-A667-6C7FBD508B59}" type="pres">
      <dgm:prSet presAssocID="{C06544EC-E1E2-49AA-BD0D-5C64E0C393A7}" presName="child1" presStyleLbl="bgAcc1" presStyleIdx="0" presStyleCnt="4" custScaleX="104772" custScaleY="98240"/>
      <dgm:spPr/>
      <dgm:t>
        <a:bodyPr/>
        <a:lstStyle/>
        <a:p>
          <a:endParaRPr lang="ru-RU"/>
        </a:p>
      </dgm:t>
    </dgm:pt>
    <dgm:pt modelId="{A85F0580-9F95-4170-9E8A-E296BA3731B5}" type="pres">
      <dgm:prSet presAssocID="{C06544EC-E1E2-49AA-BD0D-5C64E0C393A7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93E1D-BCCC-4693-AFCB-1D86AC83DE50}" type="pres">
      <dgm:prSet presAssocID="{C06544EC-E1E2-49AA-BD0D-5C64E0C393A7}" presName="child2group" presStyleCnt="0"/>
      <dgm:spPr/>
      <dgm:t>
        <a:bodyPr/>
        <a:lstStyle/>
        <a:p>
          <a:endParaRPr lang="ru-RU"/>
        </a:p>
      </dgm:t>
    </dgm:pt>
    <dgm:pt modelId="{D8A53289-9D08-4188-A3A0-23E958159712}" type="pres">
      <dgm:prSet presAssocID="{C06544EC-E1E2-49AA-BD0D-5C64E0C393A7}" presName="child2" presStyleLbl="bgAcc1" presStyleIdx="1" presStyleCnt="4" custScaleX="104772" custScaleY="98240"/>
      <dgm:spPr/>
      <dgm:t>
        <a:bodyPr/>
        <a:lstStyle/>
        <a:p>
          <a:endParaRPr lang="ru-RU"/>
        </a:p>
      </dgm:t>
    </dgm:pt>
    <dgm:pt modelId="{98226D22-3CF0-4D76-96AA-6F59DD765342}" type="pres">
      <dgm:prSet presAssocID="{C06544EC-E1E2-49AA-BD0D-5C64E0C393A7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6DF77-3E24-4237-A2C0-43ABE093D13A}" type="pres">
      <dgm:prSet presAssocID="{C06544EC-E1E2-49AA-BD0D-5C64E0C393A7}" presName="child3group" presStyleCnt="0"/>
      <dgm:spPr/>
      <dgm:t>
        <a:bodyPr/>
        <a:lstStyle/>
        <a:p>
          <a:endParaRPr lang="ru-RU"/>
        </a:p>
      </dgm:t>
    </dgm:pt>
    <dgm:pt modelId="{A535945D-0A15-48A0-B5C6-3EACC3BFF64E}" type="pres">
      <dgm:prSet presAssocID="{C06544EC-E1E2-49AA-BD0D-5C64E0C393A7}" presName="child3" presStyleLbl="bgAcc1" presStyleIdx="2" presStyleCnt="4" custScaleX="105537" custScaleY="98240" custLinFactNeighborX="5731" custLinFactNeighborY="-356"/>
      <dgm:spPr/>
      <dgm:t>
        <a:bodyPr/>
        <a:lstStyle/>
        <a:p>
          <a:endParaRPr lang="ru-RU"/>
        </a:p>
      </dgm:t>
    </dgm:pt>
    <dgm:pt modelId="{1A53BAEF-2CD8-44D3-B5B7-0FC271C7E797}" type="pres">
      <dgm:prSet presAssocID="{C06544EC-E1E2-49AA-BD0D-5C64E0C393A7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D008D-BE75-4B2B-9123-8E00711E3B20}" type="pres">
      <dgm:prSet presAssocID="{C06544EC-E1E2-49AA-BD0D-5C64E0C393A7}" presName="child4group" presStyleCnt="0"/>
      <dgm:spPr/>
      <dgm:t>
        <a:bodyPr/>
        <a:lstStyle/>
        <a:p>
          <a:endParaRPr lang="ru-RU"/>
        </a:p>
      </dgm:t>
    </dgm:pt>
    <dgm:pt modelId="{349A360C-791E-4371-9305-43F5BCA973E2}" type="pres">
      <dgm:prSet presAssocID="{C06544EC-E1E2-49AA-BD0D-5C64E0C393A7}" presName="child4" presStyleLbl="bgAcc1" presStyleIdx="3" presStyleCnt="4" custScaleX="104772" custScaleY="98240"/>
      <dgm:spPr/>
      <dgm:t>
        <a:bodyPr/>
        <a:lstStyle/>
        <a:p>
          <a:endParaRPr lang="ru-RU"/>
        </a:p>
      </dgm:t>
    </dgm:pt>
    <dgm:pt modelId="{F2C153CB-28EB-4438-B303-5E9BA44DFF8F}" type="pres">
      <dgm:prSet presAssocID="{C06544EC-E1E2-49AA-BD0D-5C64E0C393A7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11DA7-1DC7-40CB-AA9B-8D0B10B63F30}" type="pres">
      <dgm:prSet presAssocID="{C06544EC-E1E2-49AA-BD0D-5C64E0C393A7}" presName="childPlaceholder" presStyleCnt="0"/>
      <dgm:spPr/>
      <dgm:t>
        <a:bodyPr/>
        <a:lstStyle/>
        <a:p>
          <a:endParaRPr lang="ru-RU"/>
        </a:p>
      </dgm:t>
    </dgm:pt>
    <dgm:pt modelId="{DC0A44A0-EC46-4124-BEE0-707B8A5CB7E1}" type="pres">
      <dgm:prSet presAssocID="{C06544EC-E1E2-49AA-BD0D-5C64E0C393A7}" presName="circle" presStyleCnt="0"/>
      <dgm:spPr/>
      <dgm:t>
        <a:bodyPr/>
        <a:lstStyle/>
        <a:p>
          <a:endParaRPr lang="ru-RU"/>
        </a:p>
      </dgm:t>
    </dgm:pt>
    <dgm:pt modelId="{E01D576F-55D3-4013-A4C5-CCAD3937BA3D}" type="pres">
      <dgm:prSet presAssocID="{C06544EC-E1E2-49AA-BD0D-5C64E0C393A7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33749-8311-4887-8951-3D99AC377F80}" type="pres">
      <dgm:prSet presAssocID="{C06544EC-E1E2-49AA-BD0D-5C64E0C393A7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B49A7-5B9F-4E93-97D0-A141FC300F2B}" type="pres">
      <dgm:prSet presAssocID="{C06544EC-E1E2-49AA-BD0D-5C64E0C393A7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A58F8-F942-4BB6-815F-FAFBD8D316A6}" type="pres">
      <dgm:prSet presAssocID="{C06544EC-E1E2-49AA-BD0D-5C64E0C393A7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BFA83-9B4F-4C78-AB31-1B4A9676FAF4}" type="pres">
      <dgm:prSet presAssocID="{C06544EC-E1E2-49AA-BD0D-5C64E0C393A7}" presName="quadrantPlaceholder" presStyleCnt="0"/>
      <dgm:spPr/>
      <dgm:t>
        <a:bodyPr/>
        <a:lstStyle/>
        <a:p>
          <a:endParaRPr lang="ru-RU"/>
        </a:p>
      </dgm:t>
    </dgm:pt>
    <dgm:pt modelId="{41519F00-C757-45BB-8BFB-0E530E2F207C}" type="pres">
      <dgm:prSet presAssocID="{C06544EC-E1E2-49AA-BD0D-5C64E0C393A7}" presName="center1" presStyleLbl="fgShp" presStyleIdx="0" presStyleCnt="2"/>
      <dgm:spPr/>
      <dgm:t>
        <a:bodyPr/>
        <a:lstStyle/>
        <a:p>
          <a:endParaRPr lang="ru-RU"/>
        </a:p>
      </dgm:t>
    </dgm:pt>
    <dgm:pt modelId="{2665181F-D940-4DB8-9278-C531B2C85FDF}" type="pres">
      <dgm:prSet presAssocID="{C06544EC-E1E2-49AA-BD0D-5C64E0C393A7}" presName="center2" presStyleLbl="fgShp" presStyleIdx="1" presStyleCnt="2"/>
      <dgm:spPr/>
      <dgm:t>
        <a:bodyPr/>
        <a:lstStyle/>
        <a:p>
          <a:endParaRPr lang="ru-RU"/>
        </a:p>
      </dgm:t>
    </dgm:pt>
  </dgm:ptLst>
  <dgm:cxnLst>
    <dgm:cxn modelId="{2D0A0DBF-D136-4BE6-B16D-CA163CDFD72A}" type="presOf" srcId="{2D3DD1DD-80A1-4FEA-947D-CA6C8170F28E}" destId="{D8A53289-9D08-4188-A3A0-23E958159712}" srcOrd="0" destOrd="1" presId="urn:microsoft.com/office/officeart/2005/8/layout/cycle4"/>
    <dgm:cxn modelId="{53E321A0-EDA7-4091-8C02-33CF8E35E96B}" type="presOf" srcId="{EBA39AF4-FAD5-4ADB-866D-3D6B89391861}" destId="{DA80DA8C-0EA9-4546-A667-6C7FBD508B59}" srcOrd="0" destOrd="1" presId="urn:microsoft.com/office/officeart/2005/8/layout/cycle4"/>
    <dgm:cxn modelId="{83F5C61E-064B-4C83-AF3E-FD981B79AC0F}" type="presOf" srcId="{EBA39AF4-FAD5-4ADB-866D-3D6B89391861}" destId="{A85F0580-9F95-4170-9E8A-E296BA3731B5}" srcOrd="1" destOrd="1" presId="urn:microsoft.com/office/officeart/2005/8/layout/cycle4"/>
    <dgm:cxn modelId="{CF1B72B1-5BAC-4642-A2D0-9D45B1E1D205}" srcId="{E208B8F3-A229-4754-A96E-405015091D66}" destId="{B808CF3C-72AB-420C-BDC6-42FAA88742A6}" srcOrd="3" destOrd="0" parTransId="{CD323073-5525-4685-8F30-7EBFD3307C59}" sibTransId="{A08C66EF-8816-4BAF-9803-DC113F1FCD82}"/>
    <dgm:cxn modelId="{5247B29D-B9EE-4C07-BA5A-07780CF3B183}" srcId="{43113259-8DA9-4370-817B-10242E318D08}" destId="{58E9CE65-7691-4A85-9CFE-E7F054B64BFE}" srcOrd="3" destOrd="0" parTransId="{39CCB330-22F8-46A7-AE5D-97D81DB50E56}" sibTransId="{70FB6C04-4B47-4136-A103-5248C2129F00}"/>
    <dgm:cxn modelId="{C017D0B1-67E9-426F-B051-DF3C727D70E5}" type="presOf" srcId="{9A7114BC-AD10-4EB7-8F6D-D6F273A35188}" destId="{1A53BAEF-2CD8-44D3-B5B7-0FC271C7E797}" srcOrd="1" destOrd="2" presId="urn:microsoft.com/office/officeart/2005/8/layout/cycle4"/>
    <dgm:cxn modelId="{AABD276D-47A1-4943-8E61-CD4648BFB99C}" type="presOf" srcId="{21116993-0593-4C8E-9742-663C9B1477DB}" destId="{DA80DA8C-0EA9-4546-A667-6C7FBD508B59}" srcOrd="0" destOrd="2" presId="urn:microsoft.com/office/officeart/2005/8/layout/cycle4"/>
    <dgm:cxn modelId="{86856B4F-3383-4526-AABE-51914F855387}" type="presOf" srcId="{715FC8C0-FC90-4E60-988F-26EC9BAFBB02}" destId="{F2C153CB-28EB-4438-B303-5E9BA44DFF8F}" srcOrd="1" destOrd="0" presId="urn:microsoft.com/office/officeart/2005/8/layout/cycle4"/>
    <dgm:cxn modelId="{1976A6C7-2BB7-4F56-8ABD-16F2FAE72199}" srcId="{43113259-8DA9-4370-817B-10242E318D08}" destId="{21116993-0593-4C8E-9742-663C9B1477DB}" srcOrd="2" destOrd="0" parTransId="{A05EDE42-371F-492F-9551-72A501CF2757}" sibTransId="{40AC7915-C42E-4992-951D-0235E5C5A073}"/>
    <dgm:cxn modelId="{26F84810-5C2D-44BF-A08A-EA5D3E59CA5E}" type="presOf" srcId="{C5411EC1-0E70-45C7-902E-5804BE2258C6}" destId="{3D9B49A7-5B9F-4E93-97D0-A141FC300F2B}" srcOrd="0" destOrd="0" presId="urn:microsoft.com/office/officeart/2005/8/layout/cycle4"/>
    <dgm:cxn modelId="{5ED91506-0559-46BC-9E3C-DE929B9D50F7}" type="presOf" srcId="{51E6499A-9681-4FE1-AC5C-86091D6F025F}" destId="{349A360C-791E-4371-9305-43F5BCA973E2}" srcOrd="0" destOrd="1" presId="urn:microsoft.com/office/officeart/2005/8/layout/cycle4"/>
    <dgm:cxn modelId="{C7ABD3AA-D7ED-4A5F-839A-D7C23B19961B}" srcId="{A84C17BC-7F0A-41D5-BC67-BCD653DF23F4}" destId="{84132579-EC77-423B-BC5A-BE0F6879F53A}" srcOrd="2" destOrd="0" parTransId="{1DDB987C-76DE-4C8E-BC4D-D72D27936D1C}" sibTransId="{BC298F21-8945-4A96-BE47-2028D4787C36}"/>
    <dgm:cxn modelId="{E3AAA2FC-E9E4-4741-B3D8-26D1F3331049}" srcId="{C06544EC-E1E2-49AA-BD0D-5C64E0C393A7}" destId="{A84C17BC-7F0A-41D5-BC67-BCD653DF23F4}" srcOrd="3" destOrd="0" parTransId="{D8F19544-CB34-4D14-88B4-BCF1E54D661B}" sibTransId="{2A9C1F47-4E2D-4442-AD24-B0FEB3F95D0F}"/>
    <dgm:cxn modelId="{3A460171-F5E8-4868-BEB5-A5771B447536}" type="presOf" srcId="{B808CF3C-72AB-420C-BDC6-42FAA88742A6}" destId="{98226D22-3CF0-4D76-96AA-6F59DD765342}" srcOrd="1" destOrd="3" presId="urn:microsoft.com/office/officeart/2005/8/layout/cycle4"/>
    <dgm:cxn modelId="{4DE02AC8-89C5-4D9F-BE76-EEFDCACEC7F7}" srcId="{43113259-8DA9-4370-817B-10242E318D08}" destId="{A32BBDFF-C4D5-4F69-ACBC-1E2E025A208E}" srcOrd="4" destOrd="0" parTransId="{3C579532-5766-49B4-895F-F0F0247DDABC}" sibTransId="{F34E8330-EBE2-4525-A844-49AEC00F0679}"/>
    <dgm:cxn modelId="{5F837713-744E-494F-BDB4-825A94851E0D}" type="presOf" srcId="{55BD61EB-7C81-433A-B865-68B6541A85F8}" destId="{A85F0580-9F95-4170-9E8A-E296BA3731B5}" srcOrd="1" destOrd="0" presId="urn:microsoft.com/office/officeart/2005/8/layout/cycle4"/>
    <dgm:cxn modelId="{EC750CD1-76F1-43DB-9DEF-5E085E8EE55F}" type="presOf" srcId="{A7317290-7EE4-4F66-9C32-6229B5F9B3F5}" destId="{1A53BAEF-2CD8-44D3-B5B7-0FC271C7E797}" srcOrd="1" destOrd="0" presId="urn:microsoft.com/office/officeart/2005/8/layout/cycle4"/>
    <dgm:cxn modelId="{7A118743-3A7E-4F1D-A173-0C2D9B5D2B62}" srcId="{E208B8F3-A229-4754-A96E-405015091D66}" destId="{2D3DD1DD-80A1-4FEA-947D-CA6C8170F28E}" srcOrd="1" destOrd="0" parTransId="{9F56319D-7A35-4CE8-954C-CEB1F16D06A6}" sibTransId="{3D525F90-2ED0-4F47-B928-E5860C32492F}"/>
    <dgm:cxn modelId="{CAA7CAEC-8E5A-4AC3-8767-75862876A754}" srcId="{E208B8F3-A229-4754-A96E-405015091D66}" destId="{EB2215D5-FF28-4AB7-B10C-847096984F88}" srcOrd="0" destOrd="0" parTransId="{1EF4B4D5-C40A-44B1-9967-A37C3D153B59}" sibTransId="{7FE56900-7706-46AD-AB46-B6CF5B7BBA0B}"/>
    <dgm:cxn modelId="{DEFB4A22-F829-4FD4-A4F4-1E318FA12D1B}" srcId="{A84C17BC-7F0A-41D5-BC67-BCD653DF23F4}" destId="{51E6499A-9681-4FE1-AC5C-86091D6F025F}" srcOrd="1" destOrd="0" parTransId="{4ED1C3BC-8491-430F-ADF8-F8FD8319B412}" sibTransId="{9DCFE64D-3301-4211-AEC2-85F078219F03}"/>
    <dgm:cxn modelId="{0A47108A-3420-41EF-8C29-F845AC460574}" type="presOf" srcId="{A7317290-7EE4-4F66-9C32-6229B5F9B3F5}" destId="{A535945D-0A15-48A0-B5C6-3EACC3BFF64E}" srcOrd="0" destOrd="0" presId="urn:microsoft.com/office/officeart/2005/8/layout/cycle4"/>
    <dgm:cxn modelId="{81A1815A-F2DA-4935-B96D-12C58B6F9870}" type="presOf" srcId="{C15AA298-FA88-4311-9FCA-6E9C58517604}" destId="{D8A53289-9D08-4188-A3A0-23E958159712}" srcOrd="0" destOrd="2" presId="urn:microsoft.com/office/officeart/2005/8/layout/cycle4"/>
    <dgm:cxn modelId="{0374640E-9B0B-4E70-B531-4DFCC2827BC5}" type="presOf" srcId="{C06544EC-E1E2-49AA-BD0D-5C64E0C393A7}" destId="{D3F9D914-B382-4F78-B237-9BC03FB98811}" srcOrd="0" destOrd="0" presId="urn:microsoft.com/office/officeart/2005/8/layout/cycle4"/>
    <dgm:cxn modelId="{EBA25F3B-A42E-4A86-B587-F83B0F3E729B}" type="presOf" srcId="{B808CF3C-72AB-420C-BDC6-42FAA88742A6}" destId="{D8A53289-9D08-4188-A3A0-23E958159712}" srcOrd="0" destOrd="3" presId="urn:microsoft.com/office/officeart/2005/8/layout/cycle4"/>
    <dgm:cxn modelId="{0A8D494E-6876-451C-A7A0-E04C1B298D26}" type="presOf" srcId="{EB2215D5-FF28-4AB7-B10C-847096984F88}" destId="{98226D22-3CF0-4D76-96AA-6F59DD765342}" srcOrd="1" destOrd="0" presId="urn:microsoft.com/office/officeart/2005/8/layout/cycle4"/>
    <dgm:cxn modelId="{C4D7F9F5-09E6-4CC1-A59A-7155BB609B74}" type="presOf" srcId="{58E9CE65-7691-4A85-9CFE-E7F054B64BFE}" destId="{A85F0580-9F95-4170-9E8A-E296BA3731B5}" srcOrd="1" destOrd="3" presId="urn:microsoft.com/office/officeart/2005/8/layout/cycle4"/>
    <dgm:cxn modelId="{766CE39E-1C53-4CB9-B4AA-EB5DBCEB184C}" type="presOf" srcId="{43113259-8DA9-4370-817B-10242E318D08}" destId="{E01D576F-55D3-4013-A4C5-CCAD3937BA3D}" srcOrd="0" destOrd="0" presId="urn:microsoft.com/office/officeart/2005/8/layout/cycle4"/>
    <dgm:cxn modelId="{98FED6F2-63E6-468A-94CC-5092B65371CF}" type="presOf" srcId="{A84C17BC-7F0A-41D5-BC67-BCD653DF23F4}" destId="{FCCA58F8-F942-4BB6-815F-FAFBD8D316A6}" srcOrd="0" destOrd="0" presId="urn:microsoft.com/office/officeart/2005/8/layout/cycle4"/>
    <dgm:cxn modelId="{D38E3FD9-A7D4-47C0-9F33-137E4B542C3F}" type="presOf" srcId="{84132579-EC77-423B-BC5A-BE0F6879F53A}" destId="{F2C153CB-28EB-4438-B303-5E9BA44DFF8F}" srcOrd="1" destOrd="2" presId="urn:microsoft.com/office/officeart/2005/8/layout/cycle4"/>
    <dgm:cxn modelId="{53A97D40-D188-4825-92F8-70403450E98D}" type="presOf" srcId="{A32BBDFF-C4D5-4F69-ACBC-1E2E025A208E}" destId="{A85F0580-9F95-4170-9E8A-E296BA3731B5}" srcOrd="1" destOrd="4" presId="urn:microsoft.com/office/officeart/2005/8/layout/cycle4"/>
    <dgm:cxn modelId="{7DAFF4CC-CCB0-4ACC-BC7B-D9B6395DE382}" type="presOf" srcId="{715FC8C0-FC90-4E60-988F-26EC9BAFBB02}" destId="{349A360C-791E-4371-9305-43F5BCA973E2}" srcOrd="0" destOrd="0" presId="urn:microsoft.com/office/officeart/2005/8/layout/cycle4"/>
    <dgm:cxn modelId="{A616D748-73C4-4F9E-942C-DCEED7DFC50D}" srcId="{C06544EC-E1E2-49AA-BD0D-5C64E0C393A7}" destId="{C5411EC1-0E70-45C7-902E-5804BE2258C6}" srcOrd="2" destOrd="0" parTransId="{A7DA86C3-3F48-4039-B14F-1A6F12728394}" sibTransId="{00CA73CE-739C-4DF1-807F-7F9E811A4347}"/>
    <dgm:cxn modelId="{6F09E7AE-6925-4012-ACC9-4E52F91B5AC6}" type="presOf" srcId="{50126755-76DD-4CDA-B4B1-A6CC84343D23}" destId="{A535945D-0A15-48A0-B5C6-3EACC3BFF64E}" srcOrd="0" destOrd="1" presId="urn:microsoft.com/office/officeart/2005/8/layout/cycle4"/>
    <dgm:cxn modelId="{B3EF1F70-02E8-4A86-94A3-BB5345EF2BAE}" srcId="{43113259-8DA9-4370-817B-10242E318D08}" destId="{EBA39AF4-FAD5-4ADB-866D-3D6B89391861}" srcOrd="1" destOrd="0" parTransId="{E63D3ECD-E599-4D92-B67B-F39E7D6C95F6}" sibTransId="{BA0B5AD9-928D-485A-8832-0B84CE500DF7}"/>
    <dgm:cxn modelId="{03A047C0-4B84-4CFD-B4E1-83D8E0F21FDA}" srcId="{E208B8F3-A229-4754-A96E-405015091D66}" destId="{C15AA298-FA88-4311-9FCA-6E9C58517604}" srcOrd="2" destOrd="0" parTransId="{2AD3B5AA-2CA3-4CED-A4BF-50C564219CF9}" sibTransId="{8D5169D1-748B-45E2-B9DB-C71FC14F20EF}"/>
    <dgm:cxn modelId="{CB7D134C-6A56-4166-B2B3-C917378148F7}" type="presOf" srcId="{55BD61EB-7C81-433A-B865-68B6541A85F8}" destId="{DA80DA8C-0EA9-4546-A667-6C7FBD508B59}" srcOrd="0" destOrd="0" presId="urn:microsoft.com/office/officeart/2005/8/layout/cycle4"/>
    <dgm:cxn modelId="{22CB0FE9-BB64-43FA-B43D-0CDB0AA18CFD}" type="presOf" srcId="{A32BBDFF-C4D5-4F69-ACBC-1E2E025A208E}" destId="{DA80DA8C-0EA9-4546-A667-6C7FBD508B59}" srcOrd="0" destOrd="4" presId="urn:microsoft.com/office/officeart/2005/8/layout/cycle4"/>
    <dgm:cxn modelId="{2012A148-0342-4BF6-A9FF-64580565AD0A}" type="presOf" srcId="{E208B8F3-A229-4754-A96E-405015091D66}" destId="{E2733749-8311-4887-8951-3D99AC377F80}" srcOrd="0" destOrd="0" presId="urn:microsoft.com/office/officeart/2005/8/layout/cycle4"/>
    <dgm:cxn modelId="{D72268BD-BAF9-426C-B8B4-AC093671410E}" srcId="{C5411EC1-0E70-45C7-902E-5804BE2258C6}" destId="{50126755-76DD-4CDA-B4B1-A6CC84343D23}" srcOrd="1" destOrd="0" parTransId="{94042C06-901C-4D5B-AC70-2CB37E152A0A}" sibTransId="{C3611AD7-8EA3-44AD-8ADE-8FD14B297E01}"/>
    <dgm:cxn modelId="{E005E8FD-1FC4-4BC9-875F-47458329B08B}" type="presOf" srcId="{C15AA298-FA88-4311-9FCA-6E9C58517604}" destId="{98226D22-3CF0-4D76-96AA-6F59DD765342}" srcOrd="1" destOrd="2" presId="urn:microsoft.com/office/officeart/2005/8/layout/cycle4"/>
    <dgm:cxn modelId="{646BB632-E6C5-414A-83B6-FB4C53755937}" type="presOf" srcId="{9A7114BC-AD10-4EB7-8F6D-D6F273A35188}" destId="{A535945D-0A15-48A0-B5C6-3EACC3BFF64E}" srcOrd="0" destOrd="2" presId="urn:microsoft.com/office/officeart/2005/8/layout/cycle4"/>
    <dgm:cxn modelId="{64B3FC2E-724F-45DF-B547-561F1BA5615B}" srcId="{C06544EC-E1E2-49AA-BD0D-5C64E0C393A7}" destId="{43113259-8DA9-4370-817B-10242E318D08}" srcOrd="0" destOrd="0" parTransId="{A64FD862-21A9-49F9-9CBA-1EC6D505C6DA}" sibTransId="{9D903AC6-40AF-4EA1-AD18-9CCB416ECF8F}"/>
    <dgm:cxn modelId="{E6B382D7-A0C6-4CBD-B1C2-2860FB0BE0BF}" type="presOf" srcId="{EB2215D5-FF28-4AB7-B10C-847096984F88}" destId="{D8A53289-9D08-4188-A3A0-23E958159712}" srcOrd="0" destOrd="0" presId="urn:microsoft.com/office/officeart/2005/8/layout/cycle4"/>
    <dgm:cxn modelId="{D71C455F-6AFE-488B-80B8-FE29BF953B3F}" srcId="{C06544EC-E1E2-49AA-BD0D-5C64E0C393A7}" destId="{E208B8F3-A229-4754-A96E-405015091D66}" srcOrd="1" destOrd="0" parTransId="{3181D07A-8064-49AC-906B-1C7CC9DF15EB}" sibTransId="{6DAD3DEE-D14D-419D-8EFA-0EF16D9D0B13}"/>
    <dgm:cxn modelId="{A2A10C2E-4AE6-4393-A1BC-66E41E11BF1A}" srcId="{C5411EC1-0E70-45C7-902E-5804BE2258C6}" destId="{A7317290-7EE4-4F66-9C32-6229B5F9B3F5}" srcOrd="0" destOrd="0" parTransId="{F1F8E128-002A-407D-92A6-0BD23FEB49A8}" sibTransId="{CD742CB2-825E-422E-AA4C-638D7891045A}"/>
    <dgm:cxn modelId="{6E44FC16-ED24-4ACF-9491-B5FADFD34371}" srcId="{43113259-8DA9-4370-817B-10242E318D08}" destId="{55BD61EB-7C81-433A-B865-68B6541A85F8}" srcOrd="0" destOrd="0" parTransId="{412E1A09-5CFF-4EF6-9CDA-410B8576BEA8}" sibTransId="{6D2CA7F7-3D2C-4FB8-B01B-0E5F7BFFA5C8}"/>
    <dgm:cxn modelId="{FA3FEF14-AF2F-4773-9800-95487B01DB1D}" type="presOf" srcId="{51E6499A-9681-4FE1-AC5C-86091D6F025F}" destId="{F2C153CB-28EB-4438-B303-5E9BA44DFF8F}" srcOrd="1" destOrd="1" presId="urn:microsoft.com/office/officeart/2005/8/layout/cycle4"/>
    <dgm:cxn modelId="{4AF6D3F7-ACBE-420D-AC51-C6F2FEB009B9}" type="presOf" srcId="{84132579-EC77-423B-BC5A-BE0F6879F53A}" destId="{349A360C-791E-4371-9305-43F5BCA973E2}" srcOrd="0" destOrd="2" presId="urn:microsoft.com/office/officeart/2005/8/layout/cycle4"/>
    <dgm:cxn modelId="{165AC89A-F193-4F93-80EB-D375C71E2EB6}" type="presOf" srcId="{58E9CE65-7691-4A85-9CFE-E7F054B64BFE}" destId="{DA80DA8C-0EA9-4546-A667-6C7FBD508B59}" srcOrd="0" destOrd="3" presId="urn:microsoft.com/office/officeart/2005/8/layout/cycle4"/>
    <dgm:cxn modelId="{224693A9-B854-499C-8C9F-4B64A29A1F37}" type="presOf" srcId="{50126755-76DD-4CDA-B4B1-A6CC84343D23}" destId="{1A53BAEF-2CD8-44D3-B5B7-0FC271C7E797}" srcOrd="1" destOrd="1" presId="urn:microsoft.com/office/officeart/2005/8/layout/cycle4"/>
    <dgm:cxn modelId="{456D8801-A6EC-4B8F-B925-0A341719FEF7}" srcId="{C5411EC1-0E70-45C7-902E-5804BE2258C6}" destId="{9A7114BC-AD10-4EB7-8F6D-D6F273A35188}" srcOrd="2" destOrd="0" parTransId="{96AD8D44-3076-47DB-BFD5-11B4F6579E6E}" sibTransId="{3871E36D-A410-4A1F-8977-120860D0DF83}"/>
    <dgm:cxn modelId="{2152CA23-A028-4CED-9C83-57A2401E0F84}" srcId="{A84C17BC-7F0A-41D5-BC67-BCD653DF23F4}" destId="{715FC8C0-FC90-4E60-988F-26EC9BAFBB02}" srcOrd="0" destOrd="0" parTransId="{FE7A82D4-32B7-4A26-9F1A-3E389479A570}" sibTransId="{2810363E-33B7-497B-89CD-0DADC1EB8254}"/>
    <dgm:cxn modelId="{E6EDFCC3-C739-40CC-942C-A18D7E14E0CC}" type="presOf" srcId="{21116993-0593-4C8E-9742-663C9B1477DB}" destId="{A85F0580-9F95-4170-9E8A-E296BA3731B5}" srcOrd="1" destOrd="2" presId="urn:microsoft.com/office/officeart/2005/8/layout/cycle4"/>
    <dgm:cxn modelId="{5690C2D8-1A65-4A6A-9163-547D4344B100}" type="presOf" srcId="{2D3DD1DD-80A1-4FEA-947D-CA6C8170F28E}" destId="{98226D22-3CF0-4D76-96AA-6F59DD765342}" srcOrd="1" destOrd="1" presId="urn:microsoft.com/office/officeart/2005/8/layout/cycle4"/>
    <dgm:cxn modelId="{C67AE0C8-4EC2-456E-A799-5B2D8EA49A2E}" type="presParOf" srcId="{D3F9D914-B382-4F78-B237-9BC03FB98811}" destId="{96E31933-1203-4482-8B1F-9D43559DE621}" srcOrd="0" destOrd="0" presId="urn:microsoft.com/office/officeart/2005/8/layout/cycle4"/>
    <dgm:cxn modelId="{B426D200-60AE-4FBC-B2FA-74AC473B04B1}" type="presParOf" srcId="{96E31933-1203-4482-8B1F-9D43559DE621}" destId="{9D38C2AE-9D10-4669-95E9-907117F25589}" srcOrd="0" destOrd="0" presId="urn:microsoft.com/office/officeart/2005/8/layout/cycle4"/>
    <dgm:cxn modelId="{9EDD05C8-282F-4AF3-9251-20CCA0D18ACB}" type="presParOf" srcId="{9D38C2AE-9D10-4669-95E9-907117F25589}" destId="{DA80DA8C-0EA9-4546-A667-6C7FBD508B59}" srcOrd="0" destOrd="0" presId="urn:microsoft.com/office/officeart/2005/8/layout/cycle4"/>
    <dgm:cxn modelId="{F1D38204-98E7-4A66-B667-04B5B8494953}" type="presParOf" srcId="{9D38C2AE-9D10-4669-95E9-907117F25589}" destId="{A85F0580-9F95-4170-9E8A-E296BA3731B5}" srcOrd="1" destOrd="0" presId="urn:microsoft.com/office/officeart/2005/8/layout/cycle4"/>
    <dgm:cxn modelId="{46AEA792-8970-4680-83EA-6AB0F150BD2E}" type="presParOf" srcId="{96E31933-1203-4482-8B1F-9D43559DE621}" destId="{09093E1D-BCCC-4693-AFCB-1D86AC83DE50}" srcOrd="1" destOrd="0" presId="urn:microsoft.com/office/officeart/2005/8/layout/cycle4"/>
    <dgm:cxn modelId="{8812D2FF-5A9E-475D-98DB-EC38ADE0CB86}" type="presParOf" srcId="{09093E1D-BCCC-4693-AFCB-1D86AC83DE50}" destId="{D8A53289-9D08-4188-A3A0-23E958159712}" srcOrd="0" destOrd="0" presId="urn:microsoft.com/office/officeart/2005/8/layout/cycle4"/>
    <dgm:cxn modelId="{E3C99A2C-0FE1-47F1-BB29-CB1386A15BA2}" type="presParOf" srcId="{09093E1D-BCCC-4693-AFCB-1D86AC83DE50}" destId="{98226D22-3CF0-4D76-96AA-6F59DD765342}" srcOrd="1" destOrd="0" presId="urn:microsoft.com/office/officeart/2005/8/layout/cycle4"/>
    <dgm:cxn modelId="{CE54A41E-9D85-45A2-A2D0-3603F9563096}" type="presParOf" srcId="{96E31933-1203-4482-8B1F-9D43559DE621}" destId="{3446DF77-3E24-4237-A2C0-43ABE093D13A}" srcOrd="2" destOrd="0" presId="urn:microsoft.com/office/officeart/2005/8/layout/cycle4"/>
    <dgm:cxn modelId="{853570D6-91EE-4465-93FE-E75C7E4FB928}" type="presParOf" srcId="{3446DF77-3E24-4237-A2C0-43ABE093D13A}" destId="{A535945D-0A15-48A0-B5C6-3EACC3BFF64E}" srcOrd="0" destOrd="0" presId="urn:microsoft.com/office/officeart/2005/8/layout/cycle4"/>
    <dgm:cxn modelId="{34D5718B-B2FE-42AE-868F-67B8BA7227DA}" type="presParOf" srcId="{3446DF77-3E24-4237-A2C0-43ABE093D13A}" destId="{1A53BAEF-2CD8-44D3-B5B7-0FC271C7E797}" srcOrd="1" destOrd="0" presId="urn:microsoft.com/office/officeart/2005/8/layout/cycle4"/>
    <dgm:cxn modelId="{DD1A1C84-2992-40D4-90A6-68071276234E}" type="presParOf" srcId="{96E31933-1203-4482-8B1F-9D43559DE621}" destId="{B6AD008D-BE75-4B2B-9123-8E00711E3B20}" srcOrd="3" destOrd="0" presId="urn:microsoft.com/office/officeart/2005/8/layout/cycle4"/>
    <dgm:cxn modelId="{BA30EF1D-EC17-47DF-B4CF-4FA60C13F09C}" type="presParOf" srcId="{B6AD008D-BE75-4B2B-9123-8E00711E3B20}" destId="{349A360C-791E-4371-9305-43F5BCA973E2}" srcOrd="0" destOrd="0" presId="urn:microsoft.com/office/officeart/2005/8/layout/cycle4"/>
    <dgm:cxn modelId="{C869D7CA-4391-4153-8C94-149CB919F9DC}" type="presParOf" srcId="{B6AD008D-BE75-4B2B-9123-8E00711E3B20}" destId="{F2C153CB-28EB-4438-B303-5E9BA44DFF8F}" srcOrd="1" destOrd="0" presId="urn:microsoft.com/office/officeart/2005/8/layout/cycle4"/>
    <dgm:cxn modelId="{9335FEBF-E8D3-488C-9A58-14AE12F47E73}" type="presParOf" srcId="{96E31933-1203-4482-8B1F-9D43559DE621}" destId="{AF311DA7-1DC7-40CB-AA9B-8D0B10B63F30}" srcOrd="4" destOrd="0" presId="urn:microsoft.com/office/officeart/2005/8/layout/cycle4"/>
    <dgm:cxn modelId="{1A63C796-A7CF-4C5C-8583-6AF9D9FD5C47}" type="presParOf" srcId="{D3F9D914-B382-4F78-B237-9BC03FB98811}" destId="{DC0A44A0-EC46-4124-BEE0-707B8A5CB7E1}" srcOrd="1" destOrd="0" presId="urn:microsoft.com/office/officeart/2005/8/layout/cycle4"/>
    <dgm:cxn modelId="{8E386875-577C-417F-8675-743B1F4D978D}" type="presParOf" srcId="{DC0A44A0-EC46-4124-BEE0-707B8A5CB7E1}" destId="{E01D576F-55D3-4013-A4C5-CCAD3937BA3D}" srcOrd="0" destOrd="0" presId="urn:microsoft.com/office/officeart/2005/8/layout/cycle4"/>
    <dgm:cxn modelId="{46B94C56-D2FC-4DCA-95B5-B2F8F3030F77}" type="presParOf" srcId="{DC0A44A0-EC46-4124-BEE0-707B8A5CB7E1}" destId="{E2733749-8311-4887-8951-3D99AC377F80}" srcOrd="1" destOrd="0" presId="urn:microsoft.com/office/officeart/2005/8/layout/cycle4"/>
    <dgm:cxn modelId="{FA7DEDBC-5AAA-44F4-9C41-D9C00F40EABA}" type="presParOf" srcId="{DC0A44A0-EC46-4124-BEE0-707B8A5CB7E1}" destId="{3D9B49A7-5B9F-4E93-97D0-A141FC300F2B}" srcOrd="2" destOrd="0" presId="urn:microsoft.com/office/officeart/2005/8/layout/cycle4"/>
    <dgm:cxn modelId="{9AAE4719-F70D-4AB2-8E56-B7B92143B505}" type="presParOf" srcId="{DC0A44A0-EC46-4124-BEE0-707B8A5CB7E1}" destId="{FCCA58F8-F942-4BB6-815F-FAFBD8D316A6}" srcOrd="3" destOrd="0" presId="urn:microsoft.com/office/officeart/2005/8/layout/cycle4"/>
    <dgm:cxn modelId="{D2015A99-D067-4838-A132-E8332ECEF79D}" type="presParOf" srcId="{DC0A44A0-EC46-4124-BEE0-707B8A5CB7E1}" destId="{2B8BFA83-9B4F-4C78-AB31-1B4A9676FAF4}" srcOrd="4" destOrd="0" presId="urn:microsoft.com/office/officeart/2005/8/layout/cycle4"/>
    <dgm:cxn modelId="{335E044D-46DC-4683-82B6-DFD44460B9CC}" type="presParOf" srcId="{D3F9D914-B382-4F78-B237-9BC03FB98811}" destId="{41519F00-C757-45BB-8BFB-0E530E2F207C}" srcOrd="2" destOrd="0" presId="urn:microsoft.com/office/officeart/2005/8/layout/cycle4"/>
    <dgm:cxn modelId="{582ED7B4-F7B5-493B-B58D-DC6A6BC889FF}" type="presParOf" srcId="{D3F9D914-B382-4F78-B237-9BC03FB98811}" destId="{2665181F-D940-4DB8-9278-C531B2C85FD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35945D-0A15-48A0-B5C6-3EACC3BFF64E}">
      <dsp:nvSpPr>
        <dsp:cNvPr id="0" name=""/>
        <dsp:cNvSpPr/>
      </dsp:nvSpPr>
      <dsp:spPr>
        <a:xfrm>
          <a:off x="6242362" y="3291936"/>
          <a:ext cx="2517703" cy="15181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401968"/>
              <a:satOff val="-26011"/>
              <a:lumOff val="237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Психотерапия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Реконструктивные операции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Информирование</a:t>
          </a:r>
          <a:endParaRPr lang="ru-RU" sz="1200" kern="1200" dirty="0"/>
        </a:p>
      </dsp:txBody>
      <dsp:txXfrm>
        <a:off x="7031022" y="3704820"/>
        <a:ext cx="1695694" cy="1071905"/>
      </dsp:txXfrm>
    </dsp:sp>
    <dsp:sp modelId="{349A360C-791E-4371-9305-43F5BCA973E2}">
      <dsp:nvSpPr>
        <dsp:cNvPr id="0" name=""/>
        <dsp:cNvSpPr/>
      </dsp:nvSpPr>
      <dsp:spPr>
        <a:xfrm>
          <a:off x="2222453" y="3297437"/>
          <a:ext cx="2499453" cy="15181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602952"/>
              <a:satOff val="-39016"/>
              <a:lumOff val="356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Доступность всех видов обезболивания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Эффективная организация помощи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Патронажная служба</a:t>
          </a:r>
          <a:endParaRPr lang="ru-RU" sz="1200" kern="1200" dirty="0"/>
        </a:p>
      </dsp:txBody>
      <dsp:txXfrm>
        <a:off x="2255802" y="3710321"/>
        <a:ext cx="1682919" cy="1071905"/>
      </dsp:txXfrm>
    </dsp:sp>
    <dsp:sp modelId="{D8A53289-9D08-4188-A3A0-23E958159712}">
      <dsp:nvSpPr>
        <dsp:cNvPr id="0" name=""/>
        <dsp:cNvSpPr/>
      </dsp:nvSpPr>
      <dsp:spPr>
        <a:xfrm>
          <a:off x="6114768" y="13598"/>
          <a:ext cx="2499453" cy="15181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200984"/>
              <a:satOff val="-13005"/>
              <a:lumOff val="1187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Хирургия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Современные </a:t>
          </a:r>
          <a:r>
            <a:rPr lang="ru-RU" sz="1200" b="1" kern="1200" dirty="0" err="1" smtClean="0"/>
            <a:t>ЛП</a:t>
          </a:r>
          <a:endParaRPr lang="ru-RU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Лучевая терапия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Соблюдение клин рекомендаций</a:t>
          </a:r>
          <a:endParaRPr lang="ru-RU" sz="1200" kern="1200" dirty="0"/>
        </a:p>
      </dsp:txBody>
      <dsp:txXfrm>
        <a:off x="6897953" y="46947"/>
        <a:ext cx="1682919" cy="1071905"/>
      </dsp:txXfrm>
    </dsp:sp>
    <dsp:sp modelId="{DA80DA8C-0EA9-4546-A667-6C7FBD508B59}">
      <dsp:nvSpPr>
        <dsp:cNvPr id="0" name=""/>
        <dsp:cNvSpPr/>
      </dsp:nvSpPr>
      <dsp:spPr>
        <a:xfrm>
          <a:off x="2222453" y="13598"/>
          <a:ext cx="2499453" cy="15181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err="1" smtClean="0"/>
            <a:t>Профосмотры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Диспансеризация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Скрининг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Современные методы диагностики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Маршрутизация </a:t>
          </a:r>
          <a:br>
            <a:rPr lang="ru-RU" sz="1000" kern="1200" dirty="0" smtClean="0"/>
          </a:br>
          <a:r>
            <a:rPr lang="ru-RU" sz="1000" kern="1200" dirty="0" smtClean="0"/>
            <a:t>биоматериала</a:t>
          </a:r>
          <a:endParaRPr lang="ru-RU" sz="1000" kern="1200" dirty="0"/>
        </a:p>
      </dsp:txBody>
      <dsp:txXfrm>
        <a:off x="2255802" y="46947"/>
        <a:ext cx="1682919" cy="1071905"/>
      </dsp:txXfrm>
    </dsp:sp>
    <dsp:sp modelId="{E01D576F-55D3-4013-A4C5-CCAD3937BA3D}">
      <dsp:nvSpPr>
        <dsp:cNvPr id="0" name=""/>
        <dsp:cNvSpPr/>
      </dsp:nvSpPr>
      <dsp:spPr>
        <a:xfrm>
          <a:off x="3283575" y="275262"/>
          <a:ext cx="2091032" cy="2091032"/>
        </a:xfrm>
        <a:prstGeom prst="pieWedg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Раннее выявление</a:t>
          </a:r>
          <a:endParaRPr lang="ru-RU" sz="1600" kern="1200" dirty="0"/>
        </a:p>
      </dsp:txBody>
      <dsp:txXfrm>
        <a:off x="3896024" y="887711"/>
        <a:ext cx="1478583" cy="1478583"/>
      </dsp:txXfrm>
    </dsp:sp>
    <dsp:sp modelId="{E2733749-8311-4887-8951-3D99AC377F80}">
      <dsp:nvSpPr>
        <dsp:cNvPr id="0" name=""/>
        <dsp:cNvSpPr/>
      </dsp:nvSpPr>
      <dsp:spPr>
        <a:xfrm rot="5400000">
          <a:off x="5471191" y="275262"/>
          <a:ext cx="2091032" cy="2091032"/>
        </a:xfrm>
        <a:prstGeom prst="pieWedge">
          <a:avLst/>
        </a:prstGeom>
        <a:solidFill>
          <a:schemeClr val="accent2">
            <a:shade val="80000"/>
            <a:hueOff val="200984"/>
            <a:satOff val="-13005"/>
            <a:lumOff val="118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Эффективное лечение</a:t>
          </a:r>
          <a:endParaRPr lang="ru-RU" sz="1600" b="1" kern="1200" dirty="0"/>
        </a:p>
      </dsp:txBody>
      <dsp:txXfrm rot="-5400000">
        <a:off x="5471191" y="887711"/>
        <a:ext cx="1478583" cy="1478583"/>
      </dsp:txXfrm>
    </dsp:sp>
    <dsp:sp modelId="{3D9B49A7-5B9F-4E93-97D0-A141FC300F2B}">
      <dsp:nvSpPr>
        <dsp:cNvPr id="0" name=""/>
        <dsp:cNvSpPr/>
      </dsp:nvSpPr>
      <dsp:spPr>
        <a:xfrm rot="10800000">
          <a:off x="5471191" y="2462879"/>
          <a:ext cx="2091032" cy="2091032"/>
        </a:xfrm>
        <a:prstGeom prst="pieWedge">
          <a:avLst/>
        </a:prstGeom>
        <a:solidFill>
          <a:schemeClr val="accent2">
            <a:shade val="80000"/>
            <a:hueOff val="401968"/>
            <a:satOff val="-26011"/>
            <a:lumOff val="237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Реабилитация</a:t>
          </a:r>
          <a:endParaRPr lang="ru-RU" sz="1600" kern="1200" dirty="0"/>
        </a:p>
      </dsp:txBody>
      <dsp:txXfrm rot="10800000">
        <a:off x="5471191" y="2462879"/>
        <a:ext cx="1478583" cy="1478583"/>
      </dsp:txXfrm>
    </dsp:sp>
    <dsp:sp modelId="{FCCA58F8-F942-4BB6-815F-FAFBD8D316A6}">
      <dsp:nvSpPr>
        <dsp:cNvPr id="0" name=""/>
        <dsp:cNvSpPr/>
      </dsp:nvSpPr>
      <dsp:spPr>
        <a:xfrm rot="16200000">
          <a:off x="3283575" y="2462879"/>
          <a:ext cx="2091032" cy="2091032"/>
        </a:xfrm>
        <a:prstGeom prst="pieWedge">
          <a:avLst/>
        </a:prstGeom>
        <a:solidFill>
          <a:schemeClr val="accent2">
            <a:shade val="80000"/>
            <a:hueOff val="602952"/>
            <a:satOff val="-39016"/>
            <a:lumOff val="356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Паллиативная помощь</a:t>
          </a:r>
          <a:endParaRPr lang="ru-RU" sz="1600" kern="1200" dirty="0"/>
        </a:p>
      </dsp:txBody>
      <dsp:txXfrm rot="5400000">
        <a:off x="3896024" y="2462879"/>
        <a:ext cx="1478583" cy="1478583"/>
      </dsp:txXfrm>
    </dsp:sp>
    <dsp:sp modelId="{41519F00-C757-45BB-8BFB-0E530E2F207C}">
      <dsp:nvSpPr>
        <dsp:cNvPr id="0" name=""/>
        <dsp:cNvSpPr/>
      </dsp:nvSpPr>
      <dsp:spPr>
        <a:xfrm>
          <a:off x="5061919" y="1979961"/>
          <a:ext cx="721961" cy="627792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5181F-D940-4DB8-9278-C531B2C85FDF}">
      <dsp:nvSpPr>
        <dsp:cNvPr id="0" name=""/>
        <dsp:cNvSpPr/>
      </dsp:nvSpPr>
      <dsp:spPr>
        <a:xfrm rot="10800000">
          <a:off x="5061919" y="2221420"/>
          <a:ext cx="721961" cy="627792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D00CB7-AD97-4ACF-9C1E-7B15F18C8A1E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09333-CEDE-4A60-BC01-25129F0858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344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ru-RU" dirty="0" smtClean="0"/>
              <a:t>Слайд с региональными особенностями.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378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09333-CEDE-4A60-BC01-25129F08583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86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489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337EE-1DDC-4612-9D24-EEE03BC7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C441D7-3C7C-447A-BBE1-5FA9C7B50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7225"/>
            <a:ext cx="10515600" cy="4351338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  <a:lvl2pPr>
              <a:defRPr b="0">
                <a:solidFill>
                  <a:schemeClr val="accent1"/>
                </a:solidFill>
              </a:defRPr>
            </a:lvl2pPr>
            <a:lvl3pPr>
              <a:defRPr b="0">
                <a:solidFill>
                  <a:schemeClr val="accent1"/>
                </a:solidFill>
              </a:defRPr>
            </a:lvl3pPr>
            <a:lvl4pPr>
              <a:defRPr b="0">
                <a:solidFill>
                  <a:schemeClr val="accent1"/>
                </a:solidFill>
              </a:defRPr>
            </a:lvl4pPr>
            <a:lvl5pPr>
              <a:defRPr b="0"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4DD3DF-47D2-4244-9792-12CE4D37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5E88ED-267A-406F-8814-D64DEA1F9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5C3D36-61B4-4111-AC83-C3795B4B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49CBE03-2ADF-450F-9675-03EC256F65AF}"/>
              </a:ext>
            </a:extLst>
          </p:cNvPr>
          <p:cNvSpPr/>
          <p:nvPr userDrawn="1"/>
        </p:nvSpPr>
        <p:spPr>
          <a:xfrm>
            <a:off x="11031794" y="-707923"/>
            <a:ext cx="1710812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5FEC3FF-D2E9-481A-ACBC-53AC48521444}"/>
              </a:ext>
            </a:extLst>
          </p:cNvPr>
          <p:cNvSpPr/>
          <p:nvPr userDrawn="1"/>
        </p:nvSpPr>
        <p:spPr>
          <a:xfrm rot="16200000">
            <a:off x="4231790" y="-2496651"/>
            <a:ext cx="90486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48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344DC8E-DBB1-4521-B17B-AD7A7C576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F991ED-D009-4F33-823F-3A146B799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4A8B54-1575-4378-A084-65830E2A9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A3AF89-A79E-4632-89EC-9A4B35359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42F16A-CC16-411F-AB10-DD5D1159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- No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5867" spc="2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61FC-7A07-450D-BE20-AC6C365A1D0E}" type="datetime1">
              <a:rPr lang="en-US" smtClean="0"/>
              <a:t>9/26/2024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1750633" y="6424248"/>
            <a:ext cx="490583" cy="365125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622917" y="2084851"/>
            <a:ext cx="10946166" cy="3024336"/>
          </a:xfrm>
        </p:spPr>
        <p:txBody>
          <a:bodyPr anchor="ctr">
            <a:noAutofit/>
          </a:bodyPr>
          <a:lstStyle>
            <a:lvl1pPr algn="l">
              <a:spcBef>
                <a:spcPts val="733"/>
              </a:spcBef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503487" y="6425223"/>
            <a:ext cx="5185026" cy="365125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14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 smtClean="0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574907" y="1028733"/>
            <a:ext cx="10994175" cy="384043"/>
          </a:xfrm>
        </p:spPr>
        <p:txBody>
          <a:bodyPr anchor="t">
            <a:noAutofit/>
          </a:bodyPr>
          <a:lstStyle>
            <a:lvl1pPr algn="ctr">
              <a:defRPr sz="1867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57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Image - 1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5867" spc="2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9892-A93A-429B-A137-A5AD087351AC}" type="datetime1">
              <a:rPr lang="en-US" smtClean="0"/>
              <a:t>9/26/2024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1750633" y="6424248"/>
            <a:ext cx="490583" cy="365125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958983" y="1844825"/>
            <a:ext cx="3984788" cy="398444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5519886" y="2660915"/>
            <a:ext cx="5999997" cy="431767"/>
          </a:xfrm>
        </p:spPr>
        <p:txBody>
          <a:bodyPr anchor="ctr">
            <a:noAutofit/>
          </a:bodyPr>
          <a:lstStyle>
            <a:lvl1pPr>
              <a:defRPr sz="2933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5519886" y="3092963"/>
            <a:ext cx="5999997" cy="1968219"/>
          </a:xfrm>
        </p:spPr>
        <p:txBody>
          <a:bodyPr anchor="t">
            <a:noAutofit/>
          </a:bodyPr>
          <a:lstStyle>
            <a:lvl1pPr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503487" y="6425223"/>
            <a:ext cx="5185026" cy="365125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14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 smtClean="0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574907" y="1028733"/>
            <a:ext cx="10994175" cy="384043"/>
          </a:xfrm>
        </p:spPr>
        <p:txBody>
          <a:bodyPr anchor="t">
            <a:noAutofit/>
          </a:bodyPr>
          <a:lstStyle>
            <a:lvl1pPr algn="ctr">
              <a:defRPr sz="1867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84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по уровня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A483C-E001-4B42-85B7-39799366E9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Назовите!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 hasCustomPrompt="1"/>
          </p:nvPr>
        </p:nvSpPr>
        <p:spPr>
          <a:xfrm>
            <a:off x="210880" y="1196975"/>
            <a:ext cx="10515600" cy="49641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Первый уровень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55939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>
            <a:spLocks noGrp="1"/>
          </p:cNvSpPr>
          <p:nvPr>
            <p:ph type="pic" idx="2"/>
          </p:nvPr>
        </p:nvSpPr>
        <p:spPr>
          <a:xfrm>
            <a:off x="-72479" y="907983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"/>
          <p:cNvSpPr>
            <a:spLocks noGrp="1"/>
          </p:cNvSpPr>
          <p:nvPr>
            <p:ph type="pic" idx="3"/>
          </p:nvPr>
        </p:nvSpPr>
        <p:spPr>
          <a:xfrm>
            <a:off x="8217321" y="907983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3"/>
          <p:cNvSpPr>
            <a:spLocks noGrp="1"/>
          </p:cNvSpPr>
          <p:nvPr>
            <p:ph type="pic" idx="4"/>
          </p:nvPr>
        </p:nvSpPr>
        <p:spPr>
          <a:xfrm>
            <a:off x="4072421" y="907983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2267688" y="4900679"/>
            <a:ext cx="7662000" cy="8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5" hasCustomPrompt="1"/>
          </p:nvPr>
        </p:nvSpPr>
        <p:spPr>
          <a:xfrm>
            <a:off x="5115688" y="3658088"/>
            <a:ext cx="19660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/>
          <p:nvPr/>
        </p:nvSpPr>
        <p:spPr>
          <a:xfrm>
            <a:off x="0" y="0"/>
            <a:ext cx="12192000" cy="4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3"/>
          <p:cNvSpPr/>
          <p:nvPr/>
        </p:nvSpPr>
        <p:spPr>
          <a:xfrm>
            <a:off x="0" y="6405867"/>
            <a:ext cx="12192000" cy="4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93083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>
            <a:spLocks noGrp="1"/>
          </p:cNvSpPr>
          <p:nvPr>
            <p:ph type="pic" idx="2"/>
          </p:nvPr>
        </p:nvSpPr>
        <p:spPr>
          <a:xfrm>
            <a:off x="-72479" y="3606300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10" name="Google Shape;10;p2"/>
          <p:cNvSpPr>
            <a:spLocks noGrp="1"/>
          </p:cNvSpPr>
          <p:nvPr>
            <p:ph type="pic" idx="3"/>
          </p:nvPr>
        </p:nvSpPr>
        <p:spPr>
          <a:xfrm>
            <a:off x="8217321" y="3606300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11" name="Google Shape;11;p2"/>
          <p:cNvSpPr>
            <a:spLocks noGrp="1"/>
          </p:cNvSpPr>
          <p:nvPr>
            <p:ph type="pic" idx="4"/>
          </p:nvPr>
        </p:nvSpPr>
        <p:spPr>
          <a:xfrm>
            <a:off x="4072421" y="3606300"/>
            <a:ext cx="4064000" cy="2323600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951000" y="970533"/>
            <a:ext cx="10290000" cy="16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076800" y="2811233"/>
            <a:ext cx="60384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0" y="0"/>
            <a:ext cx="12192000" cy="4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>
            <a:off x="0" y="6405867"/>
            <a:ext cx="12192000" cy="4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51659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7987F-C5EA-438F-BD7E-8D303911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5F1006-7188-498C-ABBF-80587A3CC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CAAA22-0748-44B2-95C1-E360657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774E4D-3F92-4FAA-8349-F6D45C08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6F7DFC-34D2-47BD-A449-1F12C2DF5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41A6785-23BF-4FE0-B9C7-4E3C5F7F6B19}"/>
              </a:ext>
            </a:extLst>
          </p:cNvPr>
          <p:cNvSpPr/>
          <p:nvPr userDrawn="1"/>
        </p:nvSpPr>
        <p:spPr>
          <a:xfrm>
            <a:off x="8966200" y="-707923"/>
            <a:ext cx="3225800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B394F0B6-9856-44D2-9805-66B694DE2C26}"/>
              </a:ext>
            </a:extLst>
          </p:cNvPr>
          <p:cNvSpPr/>
          <p:nvPr userDrawn="1"/>
        </p:nvSpPr>
        <p:spPr>
          <a:xfrm>
            <a:off x="-368300" y="4686300"/>
            <a:ext cx="2578100" cy="2578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0D0A806-BB3B-4E85-8C57-B9B390906F6A}"/>
              </a:ext>
            </a:extLst>
          </p:cNvPr>
          <p:cNvSpPr/>
          <p:nvPr userDrawn="1"/>
        </p:nvSpPr>
        <p:spPr>
          <a:xfrm>
            <a:off x="-187326" y="5659437"/>
            <a:ext cx="1381125" cy="13811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49146E-E334-4E17-96BB-AEB6B0141397}"/>
              </a:ext>
            </a:extLst>
          </p:cNvPr>
          <p:cNvSpPr/>
          <p:nvPr userDrawn="1"/>
        </p:nvSpPr>
        <p:spPr>
          <a:xfrm>
            <a:off x="9118600" y="-555523"/>
            <a:ext cx="3225800" cy="8554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3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4A3671-D70D-4846-A00D-D451CC45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78F876-D852-4E29-A439-4A96013AA3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3E4988-A050-44F9-8CDD-B99FEE1FC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29F515-61FC-4696-9DBE-C3EE88BB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23E599-4964-4661-B895-F15D49D3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44141B-6E20-42C1-A083-D0371C7F9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32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5B16F-47D8-43EB-9F03-B3ACD863D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D8F048-D987-4AFF-A795-6F700E92B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A324EF-75CB-4183-A85B-AD7BDD2D7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0D5C6B-EB08-465F-984C-82BB28644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6BF5B3-E575-4778-951F-B85DDAFB1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580A43-90A9-4F74-9CEA-78DC0914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82B72D-A421-4731-A1B3-4B3F7B15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7E0AB1-8C34-4787-A417-D8024485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65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38900-AEB2-4230-9726-FC3E1A82B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5A991F4-A55E-4763-85B2-BCF817E0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2418399-BB26-4B5F-AE06-073556FF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00C12F-25DD-409F-A773-01449550B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D4BDE5-0371-459D-9B04-EC35D079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2AD7312-632A-48EA-9CD9-4C1F9B3E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9392F6-5A18-4C8F-94AC-EE4481D76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5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902DB-6786-4EC8-841C-442CE7C5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D0E0AD-9CDE-4B68-B397-28CF6A3BB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FB86FE-73E5-4676-9540-C4530EC06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BF0736-3C77-4656-9517-532D8B4FA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69D685-6A52-4572-A0D6-C0059AC9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A8EB1A-AC6D-428E-B0D1-CF9A7622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4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B2F2F-88ED-4374-94A7-62F66BCDF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E968185-D0D5-4204-98C8-EE5D53385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E72D50-BFF9-4173-ABD2-4EC13B94B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3727AD-9A27-4C72-9887-E950A1F3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C7B91B-1762-407F-A127-DE1DCC62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9B9FBD-B522-4123-A0F9-BFF6E77F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0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E666AC-8030-4AC8-BD2D-177E2E600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4D5522-45B7-4992-826F-6AF937AAF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30567A-7DA1-430D-84F6-D7275133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18EBEF-8A21-4561-832D-24C58134F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0DEFF5-DC16-4E1D-99A4-EA87D703B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6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38E9D2-AC3C-4712-9A37-752F16DB0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3DA045-D354-445D-BE18-3E16A1484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148A85-0285-419E-9BCD-D8E30563A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5CFB-1053-4ABD-8AE7-93CBC6C0D1C1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AA4832-14D7-456F-8D8A-08F55C337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5C6DE-1236-408E-A547-97410DDD6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id="{A3D3FC47-1965-4ADE-8DCB-5A97BFA1FA8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3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ademec.ru/news/2024/07/24/golikova-predstavila-soderzhanie-novykh-federalnykh-proektov-glavnoe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11" Type="http://schemas.openxmlformats.org/officeDocument/2006/relationships/image" Target="../media/image2.png"/><Relationship Id="rId5" Type="http://schemas.openxmlformats.org/officeDocument/2006/relationships/chart" Target="../charts/chart6.xml"/><Relationship Id="rId10" Type="http://schemas.openxmlformats.org/officeDocument/2006/relationships/image" Target="../media/image13.png"/><Relationship Id="rId4" Type="http://schemas.openxmlformats.org/officeDocument/2006/relationships/chart" Target="../charts/chart5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577708"/>
            <a:ext cx="10515600" cy="20220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+mj-lt"/>
                <a:ea typeface="SimSun" panose="02010600030101010101" pitchFamily="2" charset="-122"/>
              </a:rPr>
              <a:t>Борьба </a:t>
            </a:r>
            <a:r>
              <a:rPr lang="ru-RU" sz="4400" b="1" dirty="0">
                <a:latin typeface="+mj-lt"/>
                <a:ea typeface="SimSun" panose="02010600030101010101" pitchFamily="2" charset="-122"/>
              </a:rPr>
              <a:t>с онкологическими заболеваниями в Московской области: цели и результаты, достижения и перспективы</a:t>
            </a:r>
            <a:endParaRPr lang="ru-RU" sz="44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199" y="389421"/>
            <a:ext cx="10538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Москва, </a:t>
            </a:r>
            <a:r>
              <a:rPr lang="ru-RU" dirty="0" smtClean="0"/>
              <a:t>27.09.2024 </a:t>
            </a:r>
            <a:r>
              <a:rPr lang="ru-RU" dirty="0"/>
              <a:t>г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>"Управление здравоохранением на региональном уровне.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Организационные и финансовые </a:t>
            </a:r>
            <a:r>
              <a:rPr lang="ru-RU" dirty="0"/>
              <a:t>вопросы обеспечения медицинской помощи в Московской области"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22555" y="5055249"/>
            <a:ext cx="57699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Шикина В.Е., заместитель директора по онкологии</a:t>
            </a:r>
          </a:p>
          <a:p>
            <a:r>
              <a:rPr lang="ru-RU" sz="2000" dirty="0"/>
              <a:t> ГБУЗ МО МОНИКИ им. М.Ф. Владимирского, к.м.н.</a:t>
            </a:r>
          </a:p>
        </p:txBody>
      </p:sp>
      <p:pic>
        <p:nvPicPr>
          <p:cNvPr id="6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03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Онко служба Московской области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796598"/>
            <a:ext cx="3314701" cy="5492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2018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2244276"/>
            <a:ext cx="2682312" cy="1587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145"/>
          <a:stretch/>
        </p:blipFill>
        <p:spPr>
          <a:xfrm>
            <a:off x="6939412" y="2246502"/>
            <a:ext cx="2683559" cy="158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939411" y="1796598"/>
            <a:ext cx="3214687" cy="549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2024 год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576" y="2641306"/>
            <a:ext cx="1567172" cy="7335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199" y="3976921"/>
            <a:ext cx="55415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30 МО (1499 коек) – стационарная МП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45 МО (520 коек) – дневные стационары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ЦАОП – 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Первичная СМП – в ПОК или ПОО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Консилиумы – в каждой МО. Тактика лечения определяется на межтерриториальных врачебных комиссиях по профилю «онкология» (5 шт.)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Диагностика – в ГБ и ЦРБ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32573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Пр. МЗ МО от 25.12.2018 № 2111; распоряжение МЗ МО от 03.04.2024 № 82-р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МО – медицинская организация; ЦАОП – центр амбулаторной онкологической помощи; СМП – специализированная медицинская помощь; ПОК – первичный онкологический кабинет; ПОО – первичное </a:t>
            </a:r>
            <a:r>
              <a:rPr lang="ru-RU" dirty="0">
                <a:solidFill>
                  <a:schemeClr val="tx1"/>
                </a:solidFill>
              </a:rPr>
              <a:t>онкологическое отделение; КДЦ - </a:t>
            </a:r>
            <a:r>
              <a:rPr lang="ru-RU" dirty="0" smtClean="0">
                <a:solidFill>
                  <a:schemeClr val="tx1"/>
                </a:solidFill>
              </a:rPr>
              <a:t>консультативно-диагностический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90633" y="3976921"/>
            <a:ext cx="55415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24 МО (1607 коек) – стационарная МП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41 МО (564 коек) – дневные стационары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ЦАОП – 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Первичная СМП – в ПОК (41) или ЦАОП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Консилиумы – 6. Определяют тактика лечения по профилю «онкология»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Диагностика – в ЦАОП или КДЦ (МООД, МОНИКИ) </a:t>
            </a:r>
            <a:r>
              <a:rPr lang="ru-RU" dirty="0"/>
              <a:t>на </a:t>
            </a:r>
            <a:r>
              <a:rPr lang="ru-RU" dirty="0" smtClean="0"/>
              <a:t>основе </a:t>
            </a:r>
            <a:r>
              <a:rPr lang="ru-RU" dirty="0"/>
              <a:t>результатов </a:t>
            </a:r>
            <a:r>
              <a:rPr lang="ru-RU" dirty="0" smtClean="0"/>
              <a:t>исследований </a:t>
            </a:r>
            <a:endParaRPr lang="ru-RU" dirty="0"/>
          </a:p>
        </p:txBody>
      </p:sp>
      <p:pic>
        <p:nvPicPr>
          <p:cNvPr id="12" name="Объект 29"/>
          <p:cNvPicPr>
            <a:picLocks noGrp="1" noChangeAspect="1" noChangeArrowheads="1"/>
          </p:cNvPicPr>
          <p:nvPr/>
        </p:nvPicPr>
        <p:blipFill>
          <a:blip r:embed="rId5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80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Переоснащение МО 2019-24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12925"/>
            <a:ext cx="10515600" cy="15017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Перечень медицинских организаций Московской области, оказывающих помощь по профилю «онкология», переоснащение которых будет осуществлено в рамках национального проекта «Борьба с онкологическими заболеваниями»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919629"/>
              </p:ext>
            </p:extLst>
          </p:nvPr>
        </p:nvGraphicFramePr>
        <p:xfrm>
          <a:off x="838198" y="3429000"/>
          <a:ext cx="9248777" cy="289750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38352">
                  <a:extLst>
                    <a:ext uri="{9D8B030D-6E8A-4147-A177-3AD203B41FA5}">
                      <a16:colId xmlns:a16="http://schemas.microsoft.com/office/drawing/2014/main" val="2189850857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1967695857"/>
                    </a:ext>
                  </a:extLst>
                </a:gridCol>
                <a:gridCol w="2257425">
                  <a:extLst>
                    <a:ext uri="{9D8B030D-6E8A-4147-A177-3AD203B41FA5}">
                      <a16:colId xmlns:a16="http://schemas.microsoft.com/office/drawing/2014/main" val="366683665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66570088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ЦГКБ г.  Реутов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Егорьевская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Мытищинская ГКБ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Раменская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702249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Клинская ГБ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Жуковская ГКБ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Мытищинская ГП № 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Сергиево-Посадская 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920827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Дубненская ГБ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Зарайская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/>
                        </a:rPr>
                        <a:t>Мытищинская</a:t>
                      </a:r>
                      <a:r>
                        <a:rPr lang="ru-RU" sz="1400" u="none" strike="noStrike" dirty="0">
                          <a:effectLst/>
                        </a:rPr>
                        <a:t> ГП № 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Серебряно-Прудская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56714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Воскресенская РБ № 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Звенигородская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Наро-Фоминская РБ № 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Серпуховская РБ им. Семашко Н.А.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11427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Химкинская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Ивантеевская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Наро-Фоминская РБ № 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Солнечногорская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901754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Лобненская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Каширская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Ногинская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Ступинская ЦРКБ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15011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Дедовская ГБ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Коломенская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Одинцовская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Талдомская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28314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Балашихинская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Королевская ГБ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Озерская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Чеховская РБ № 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227746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Видновская РКБ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Красногорская ГБ № 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Орехово-Зуевская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Шатурская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286757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Волоколамская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Луховицкая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Павлово-Посадская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Щелковская РБ № 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480989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Дмитровская ГБ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Люберецкая РБ № 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Подольская ГКБ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Электростальская ГБ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356127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Долгопрудненская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Люберецкий 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Подольский РД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МОНИКИ им. М.Ф. Владимирского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59554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Домодедовская ЦКБ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МООД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Пушкинская ЦРБ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656051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798" y="61913"/>
            <a:ext cx="2726422" cy="2228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83895" y="3906870"/>
            <a:ext cx="12234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F6FC6"/>
                </a:solidFill>
              </a:rPr>
              <a:t>51</a:t>
            </a:r>
            <a:endParaRPr lang="ru-RU" sz="8000" b="1" dirty="0">
              <a:solidFill>
                <a:srgbClr val="0F6FC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621780"/>
            <a:ext cx="1219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ПП МО </a:t>
            </a:r>
            <a:r>
              <a:rPr lang="ru-RU" sz="1000" dirty="0"/>
              <a:t>от 12.02.2019 </a:t>
            </a:r>
            <a:r>
              <a:rPr lang="ru-RU" sz="1000" dirty="0" smtClean="0"/>
              <a:t>№ </a:t>
            </a:r>
            <a:r>
              <a:rPr lang="ru-RU" sz="1000" dirty="0"/>
              <a:t>62/5 "О мероприятиях по переоснащению медицинских организаций Московской области, осуществляемых в рамках национального проекта "Борьба с онкологическими заболеваниями"</a:t>
            </a:r>
          </a:p>
        </p:txBody>
      </p:sp>
      <p:pic>
        <p:nvPicPr>
          <p:cNvPr id="8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000760" y="4529174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F6FC6"/>
                </a:solidFill>
              </a:rPr>
              <a:t>ЛПУ</a:t>
            </a:r>
            <a:endParaRPr lang="ru-RU" sz="2800" dirty="0">
              <a:solidFill>
                <a:srgbClr val="0F6F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93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48554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«Дефицит </a:t>
            </a:r>
            <a:r>
              <a:rPr lang="ru-RU" dirty="0"/>
              <a:t>кадров </a:t>
            </a:r>
            <a:r>
              <a:rPr lang="ru-RU" dirty="0" smtClean="0"/>
              <a:t>– </a:t>
            </a:r>
            <a:r>
              <a:rPr lang="ru-RU" dirty="0" smtClean="0"/>
              <a:t>не критично</a:t>
            </a:r>
            <a:r>
              <a:rPr lang="ru-RU" dirty="0"/>
              <a:t>, но </a:t>
            </a:r>
            <a:r>
              <a:rPr lang="ru-RU" dirty="0" smtClean="0"/>
              <a:t>важно»*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266913"/>
              </p:ext>
            </p:extLst>
          </p:nvPr>
        </p:nvGraphicFramePr>
        <p:xfrm>
          <a:off x="838200" y="2681971"/>
          <a:ext cx="6821713" cy="354084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4714">
                  <a:extLst>
                    <a:ext uri="{9D8B030D-6E8A-4147-A177-3AD203B41FA5}">
                      <a16:colId xmlns:a16="http://schemas.microsoft.com/office/drawing/2014/main" val="1637383861"/>
                    </a:ext>
                  </a:extLst>
                </a:gridCol>
                <a:gridCol w="2452915">
                  <a:extLst>
                    <a:ext uri="{9D8B030D-6E8A-4147-A177-3AD203B41FA5}">
                      <a16:colId xmlns:a16="http://schemas.microsoft.com/office/drawing/2014/main" val="1187883848"/>
                    </a:ext>
                  </a:extLst>
                </a:gridCol>
                <a:gridCol w="1377042">
                  <a:extLst>
                    <a:ext uri="{9D8B030D-6E8A-4147-A177-3AD203B41FA5}">
                      <a16:colId xmlns:a16="http://schemas.microsoft.com/office/drawing/2014/main" val="911749879"/>
                    </a:ext>
                  </a:extLst>
                </a:gridCol>
                <a:gridCol w="1377042">
                  <a:extLst>
                    <a:ext uri="{9D8B030D-6E8A-4147-A177-3AD203B41FA5}">
                      <a16:colId xmlns:a16="http://schemas.microsoft.com/office/drawing/2014/main" val="3497574363"/>
                    </a:ext>
                  </a:extLst>
                </a:gridCol>
              </a:tblGrid>
              <a:tr h="366077">
                <a:tc rowSpan="3"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 err="1">
                          <a:effectLst/>
                        </a:rPr>
                        <a:t>Амб</a:t>
                      </a:r>
                      <a:r>
                        <a:rPr lang="ru-RU" sz="2000" u="none" strike="noStrike" dirty="0">
                          <a:effectLst/>
                        </a:rPr>
                        <a:t>. условия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Штатных должностей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269,5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360,5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1758739372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>
                          <a:effectLst/>
                        </a:rPr>
                        <a:t>Физических лиц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250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1016146253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Укомплектованность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63%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69%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3868136265"/>
                  </a:ext>
                </a:extLst>
              </a:tr>
              <a:tr h="366077">
                <a:tc rowSpan="3"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Стационар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Штатных должностей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223,0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221,3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1361690950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Физических лиц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162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160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2980582045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Укомплектованность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73%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72%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1885241880"/>
                  </a:ext>
                </a:extLst>
              </a:tr>
              <a:tr h="366077">
                <a:tc rowSpan="3"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Всего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Штатных должностей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492,5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581,8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3232989876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Физических лиц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331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410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40479778"/>
                  </a:ext>
                </a:extLst>
              </a:tr>
              <a:tr h="366077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>
                          <a:effectLst/>
                        </a:rPr>
                        <a:t>Укомплектованность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1" u="none" strike="noStrike" dirty="0">
                          <a:effectLst/>
                        </a:rPr>
                        <a:t>67%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1" u="none" strike="noStrike" dirty="0">
                          <a:effectLst/>
                        </a:rPr>
                        <a:t>70%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27" marR="2627" marT="2627" marB="0" anchor="ctr"/>
                </a:tc>
                <a:extLst>
                  <a:ext uri="{0D108BD9-81ED-4DB2-BD59-A6C34878D82A}">
                    <a16:rowId xmlns:a16="http://schemas.microsoft.com/office/drawing/2014/main" val="71799226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454085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*Выступление М. Мурашко на Правительственном часе в </a:t>
            </a:r>
            <a:r>
              <a:rPr lang="ru-RU" dirty="0">
                <a:solidFill>
                  <a:schemeClr val="tx1"/>
                </a:solidFill>
              </a:rPr>
              <a:t>Госдуме 23.11.2022;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</a:rPr>
              <a:t>Расп</a:t>
            </a:r>
            <a:r>
              <a:rPr lang="ru-RU" dirty="0" smtClean="0">
                <a:solidFill>
                  <a:schemeClr val="tx1"/>
                </a:solidFill>
              </a:rPr>
              <a:t>. Правительства </a:t>
            </a:r>
            <a:r>
              <a:rPr lang="ru-RU" dirty="0">
                <a:solidFill>
                  <a:schemeClr val="tx1"/>
                </a:solidFill>
              </a:rPr>
              <a:t>МО от 25.06.2019 </a:t>
            </a:r>
            <a:r>
              <a:rPr lang="ru-RU" dirty="0" smtClean="0">
                <a:solidFill>
                  <a:schemeClr val="tx1"/>
                </a:solidFill>
              </a:rPr>
              <a:t>№ </a:t>
            </a:r>
            <a:r>
              <a:rPr lang="ru-RU" dirty="0">
                <a:solidFill>
                  <a:schemeClr val="tx1"/>
                </a:solidFill>
              </a:rPr>
              <a:t>521-РП "Об утверждении региональной программы "Борьба с онкологическими заболеваниями" на период 2019-2024 </a:t>
            </a:r>
            <a:r>
              <a:rPr lang="ru-RU" dirty="0" smtClean="0">
                <a:solidFill>
                  <a:schemeClr val="tx1"/>
                </a:solidFill>
              </a:rPr>
              <a:t>годов в редакциях 2019 и 2024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8048" y="2184507"/>
            <a:ext cx="1018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2019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61419" y="2184507"/>
            <a:ext cx="1018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2024</a:t>
            </a:r>
            <a:endParaRPr lang="ru-RU" sz="32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55" y="1867721"/>
            <a:ext cx="2921001" cy="21469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53" y="3861250"/>
            <a:ext cx="3143504" cy="2361564"/>
          </a:xfrm>
          <a:prstGeom prst="rect">
            <a:avLst/>
          </a:prstGeom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838199" y="1882323"/>
            <a:ext cx="6865256" cy="7996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Укомплектованность штатов врачей-онкологов</a:t>
            </a:r>
            <a:br>
              <a:rPr lang="ru-RU" dirty="0" smtClean="0"/>
            </a:br>
            <a:r>
              <a:rPr lang="ru-RU" dirty="0" smtClean="0"/>
              <a:t>в Московской области</a:t>
            </a:r>
            <a:endParaRPr lang="ru-RU" dirty="0"/>
          </a:p>
        </p:txBody>
      </p:sp>
      <p:pic>
        <p:nvPicPr>
          <p:cNvPr id="11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11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что потом?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Развитие онкологической службы после 2024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8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Финансирование здравоохранения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7225"/>
            <a:ext cx="10515600" cy="4476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Объем федерального финансирования в 2025-26 </a:t>
            </a:r>
            <a:r>
              <a:rPr lang="ru-RU" dirty="0" err="1" smtClean="0"/>
              <a:t>гг</a:t>
            </a:r>
            <a:r>
              <a:rPr lang="ru-RU" dirty="0" smtClean="0"/>
              <a:t> не снижается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4174"/>
          <a:stretch/>
        </p:blipFill>
        <p:spPr>
          <a:xfrm>
            <a:off x="723900" y="2463800"/>
            <a:ext cx="10648950" cy="2112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563216"/>
            <a:ext cx="10668000" cy="15525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59488" y="5620491"/>
            <a:ext cx="4278312" cy="4953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6600659"/>
            <a:ext cx="1219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Федеральный закон от 27.11.2023 N 540-ФЗ (ред. от 12.07.2024) "О федеральном бюджете на 2024 год и на плановый период 2025 и 2026 годов"</a:t>
            </a:r>
            <a:endParaRPr lang="ru-RU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10333981" y="5544291"/>
            <a:ext cx="1337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F6FC6"/>
                </a:solidFill>
              </a:rPr>
              <a:t>+2,4%</a:t>
            </a:r>
            <a:endParaRPr lang="ru-RU" sz="3600" b="1" dirty="0">
              <a:solidFill>
                <a:srgbClr val="0F6FC6"/>
              </a:solidFill>
            </a:endParaRPr>
          </a:p>
        </p:txBody>
      </p:sp>
      <p:pic>
        <p:nvPicPr>
          <p:cNvPr id="9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9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Национальные 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7225"/>
            <a:ext cx="82804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Правительству Российской </a:t>
            </a:r>
            <a:r>
              <a:rPr lang="ru-RU" dirty="0" smtClean="0"/>
              <a:t>Федерации до </a:t>
            </a:r>
            <a:r>
              <a:rPr lang="ru-RU" dirty="0"/>
              <a:t>1 сентября 2024 г. </a:t>
            </a:r>
            <a:r>
              <a:rPr lang="ru-RU" dirty="0" smtClean="0"/>
              <a:t>разработать </a:t>
            </a:r>
            <a:r>
              <a:rPr lang="ru-RU" dirty="0"/>
              <a:t>(скорректировать) </a:t>
            </a:r>
            <a:r>
              <a:rPr lang="ru-RU" dirty="0" smtClean="0"/>
              <a:t>блок </a:t>
            </a:r>
            <a:r>
              <a:rPr lang="ru-RU" dirty="0"/>
              <a:t>национальных проектов по обеспечению технологического лидерства, а также следующие национальные проекты:</a:t>
            </a:r>
          </a:p>
          <a:p>
            <a:r>
              <a:rPr lang="ru-RU" b="1" dirty="0" smtClean="0"/>
              <a:t>"</a:t>
            </a:r>
            <a:r>
              <a:rPr lang="ru-RU" b="1" dirty="0"/>
              <a:t>Продолжительная и активная жизнь"</a:t>
            </a:r>
            <a:r>
              <a:rPr lang="ru-RU" dirty="0"/>
              <a:t>;</a:t>
            </a:r>
          </a:p>
          <a:p>
            <a:r>
              <a:rPr lang="ru-RU" dirty="0" smtClean="0"/>
              <a:t>"</a:t>
            </a:r>
            <a:r>
              <a:rPr lang="ru-RU" dirty="0"/>
              <a:t>Семья";</a:t>
            </a:r>
          </a:p>
          <a:p>
            <a:r>
              <a:rPr lang="ru-RU" dirty="0" smtClean="0"/>
              <a:t>"</a:t>
            </a:r>
            <a:r>
              <a:rPr lang="ru-RU" dirty="0"/>
              <a:t>Молодежь и дети";</a:t>
            </a:r>
          </a:p>
          <a:p>
            <a:r>
              <a:rPr lang="ru-RU" dirty="0" smtClean="0"/>
              <a:t>"</a:t>
            </a:r>
            <a:r>
              <a:rPr lang="ru-RU" dirty="0"/>
              <a:t>Кадры";</a:t>
            </a:r>
          </a:p>
          <a:p>
            <a:r>
              <a:rPr lang="ru-RU" dirty="0" smtClean="0"/>
              <a:t>"</a:t>
            </a:r>
            <a:r>
              <a:rPr lang="ru-RU" dirty="0"/>
              <a:t>Инфраструктура для жизни";</a:t>
            </a:r>
          </a:p>
          <a:p>
            <a:r>
              <a:rPr lang="ru-RU" dirty="0" smtClean="0"/>
              <a:t>"</a:t>
            </a:r>
            <a:r>
              <a:rPr lang="ru-RU" dirty="0"/>
              <a:t>Эффективная транспортная система";</a:t>
            </a:r>
          </a:p>
          <a:p>
            <a:r>
              <a:rPr lang="ru-RU" dirty="0" smtClean="0"/>
              <a:t>"</a:t>
            </a:r>
            <a:r>
              <a:rPr lang="ru-RU" dirty="0"/>
              <a:t>Экологическое благополучие";</a:t>
            </a:r>
          </a:p>
          <a:p>
            <a:r>
              <a:rPr lang="ru-RU" dirty="0" smtClean="0"/>
              <a:t>"</a:t>
            </a:r>
            <a:r>
              <a:rPr lang="ru-RU" dirty="0"/>
              <a:t>Эффективная и конкурентная экономика";</a:t>
            </a:r>
          </a:p>
          <a:p>
            <a:r>
              <a:rPr lang="ru-RU" dirty="0" smtClean="0"/>
              <a:t>"</a:t>
            </a:r>
            <a:r>
              <a:rPr lang="ru-RU" dirty="0"/>
              <a:t>Туризм и гостеприимство";</a:t>
            </a:r>
          </a:p>
          <a:p>
            <a:r>
              <a:rPr lang="ru-RU" dirty="0" smtClean="0"/>
              <a:t>"</a:t>
            </a:r>
            <a:r>
              <a:rPr lang="ru-RU" dirty="0"/>
              <a:t>Международная кооперация и экспорт";</a:t>
            </a:r>
          </a:p>
          <a:p>
            <a:r>
              <a:rPr lang="ru-RU" dirty="0" smtClean="0"/>
              <a:t>"</a:t>
            </a:r>
            <a:r>
              <a:rPr lang="ru-RU" dirty="0"/>
              <a:t>Экономика данных и цифровая трансформация государства"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1690688"/>
            <a:ext cx="1079500" cy="1079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Указ Президента Российской Федерации от </a:t>
            </a:r>
            <a:r>
              <a:rPr lang="ru-RU" sz="1000" dirty="0" smtClean="0"/>
              <a:t>07.05.2024 </a:t>
            </a:r>
            <a:r>
              <a:rPr lang="ru-RU" sz="1000" dirty="0"/>
              <a:t>года № 309 "О национальных целях развития Российской Федерации на период до 2030 года и на перспективу до 2036 года"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366000" y="5365671"/>
            <a:ext cx="1079500" cy="1079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353" y="594052"/>
            <a:ext cx="3831647" cy="5851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5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62" y="3152353"/>
            <a:ext cx="3562937" cy="351086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НП «Продолжительная </a:t>
            </a:r>
            <a:r>
              <a:rPr lang="ru-RU" dirty="0"/>
              <a:t>и активная </a:t>
            </a:r>
            <a:r>
              <a:rPr lang="ru-RU" dirty="0" smtClean="0"/>
              <a:t>жизнь»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102709"/>
            <a:ext cx="10515600" cy="4280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Главная цель НП – увеличение </a:t>
            </a:r>
            <a:r>
              <a:rPr lang="ru-RU" dirty="0"/>
              <a:t>долголетия </a:t>
            </a:r>
            <a:r>
              <a:rPr lang="ru-RU" dirty="0" smtClean="0"/>
              <a:t>граждан: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М. </a:t>
            </a:r>
            <a:r>
              <a:rPr lang="ru-RU" sz="1000" dirty="0" err="1"/>
              <a:t>Мишустин</a:t>
            </a:r>
            <a:r>
              <a:rPr lang="ru-RU" sz="1000" dirty="0"/>
              <a:t>, </a:t>
            </a:r>
            <a:r>
              <a:rPr lang="ru-RU" sz="1000" dirty="0" smtClean="0"/>
              <a:t>стратегическая </a:t>
            </a:r>
            <a:r>
              <a:rPr lang="ru-RU" sz="1000" dirty="0"/>
              <a:t>сессию по национальным проектам, 18.06.2024, Координационный центр Правительства, </a:t>
            </a:r>
            <a:r>
              <a:rPr lang="ru-RU" sz="1000" dirty="0" smtClean="0"/>
              <a:t>Москва; Т. Голикова</a:t>
            </a:r>
            <a:r>
              <a:rPr lang="ru-RU" sz="1000" dirty="0"/>
              <a:t>, </a:t>
            </a:r>
            <a:r>
              <a:rPr lang="ru-RU" sz="1000" dirty="0" smtClean="0"/>
              <a:t>форум </a:t>
            </a:r>
            <a:r>
              <a:rPr lang="ru-RU" sz="1000" dirty="0"/>
              <a:t>«Здоровое общество</a:t>
            </a:r>
            <a:r>
              <a:rPr lang="ru-RU" sz="1000" dirty="0" smtClean="0"/>
              <a:t>», 24.07.2024</a:t>
            </a:r>
            <a:endParaRPr lang="ru-RU" sz="1000" dirty="0"/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838200" y="2961700"/>
            <a:ext cx="870527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383155" y="2370570"/>
            <a:ext cx="2163620" cy="1056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8000" dirty="0" smtClean="0"/>
              <a:t>73,5</a:t>
            </a:r>
            <a:endParaRPr lang="ru-RU" sz="8000" dirty="0"/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3248905" y="2980171"/>
            <a:ext cx="667328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/>
              <a:t>года</a:t>
            </a:r>
            <a:endParaRPr lang="ru-RU" sz="1800" dirty="0"/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5243940" y="2961699"/>
            <a:ext cx="870527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2030</a:t>
            </a:r>
            <a:endParaRPr lang="ru-RU" dirty="0"/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5770429" y="2370570"/>
            <a:ext cx="1424710" cy="1056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8000" dirty="0" smtClean="0"/>
              <a:t>78</a:t>
            </a:r>
            <a:endParaRPr lang="ru-RU" sz="8000" dirty="0"/>
          </a:p>
        </p:txBody>
      </p:sp>
      <p:sp>
        <p:nvSpPr>
          <p:cNvPr id="12" name="Объект 4"/>
          <p:cNvSpPr txBox="1">
            <a:spLocks/>
          </p:cNvSpPr>
          <p:nvPr/>
        </p:nvSpPr>
        <p:spPr>
          <a:xfrm>
            <a:off x="6864934" y="2980171"/>
            <a:ext cx="667328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/>
              <a:t>лет</a:t>
            </a:r>
            <a:endParaRPr lang="ru-RU" sz="1800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8854213" y="2952463"/>
            <a:ext cx="870527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2036</a:t>
            </a:r>
            <a:endParaRPr lang="ru-RU" dirty="0"/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9428027" y="2370570"/>
            <a:ext cx="1424710" cy="1056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8000" dirty="0" smtClean="0"/>
              <a:t>81</a:t>
            </a:r>
            <a:endParaRPr lang="ru-RU" sz="8000" dirty="0"/>
          </a:p>
        </p:txBody>
      </p:sp>
      <p:sp>
        <p:nvSpPr>
          <p:cNvPr id="15" name="Объект 4"/>
          <p:cNvSpPr txBox="1">
            <a:spLocks/>
          </p:cNvSpPr>
          <p:nvPr/>
        </p:nvSpPr>
        <p:spPr>
          <a:xfrm>
            <a:off x="10568722" y="2970935"/>
            <a:ext cx="667328" cy="42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/>
              <a:t>год</a:t>
            </a:r>
            <a:endParaRPr lang="ru-RU" sz="18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858" y="2695430"/>
            <a:ext cx="868218" cy="4064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540" y="2695430"/>
            <a:ext cx="868218" cy="406400"/>
          </a:xfrm>
          <a:prstGeom prst="rect">
            <a:avLst/>
          </a:prstGeom>
        </p:spPr>
      </p:pic>
      <p:sp>
        <p:nvSpPr>
          <p:cNvPr id="18" name="Объект 4"/>
          <p:cNvSpPr txBox="1">
            <a:spLocks/>
          </p:cNvSpPr>
          <p:nvPr/>
        </p:nvSpPr>
        <p:spPr>
          <a:xfrm>
            <a:off x="838200" y="3551244"/>
            <a:ext cx="5397500" cy="3079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В состав НП войдет 11 федеральных проектов: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Модернизация </a:t>
            </a:r>
            <a:r>
              <a:rPr lang="ru-RU" sz="2000" dirty="0">
                <a:solidFill>
                  <a:schemeClr val="tx1"/>
                </a:solidFill>
              </a:rPr>
              <a:t>первичного </a:t>
            </a:r>
            <a:r>
              <a:rPr lang="ru-RU" sz="2000" dirty="0" smtClean="0">
                <a:solidFill>
                  <a:schemeClr val="tx1"/>
                </a:solidFill>
              </a:rPr>
              <a:t>звена ЗО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Развитие НМИЦ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0F6FC6"/>
                </a:solidFill>
              </a:rPr>
              <a:t>Б</a:t>
            </a:r>
            <a:r>
              <a:rPr lang="ru-RU" sz="2400" b="1" dirty="0" smtClean="0">
                <a:solidFill>
                  <a:srgbClr val="0F6FC6"/>
                </a:solidFill>
              </a:rPr>
              <a:t>орьба с онко заболеваниями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Б</a:t>
            </a:r>
            <a:r>
              <a:rPr lang="ru-RU" sz="2000" dirty="0" smtClean="0">
                <a:solidFill>
                  <a:schemeClr val="tx1"/>
                </a:solidFill>
              </a:rPr>
              <a:t>орьба с сахарным диабетом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Б</a:t>
            </a:r>
            <a:r>
              <a:rPr lang="ru-RU" sz="2000" dirty="0" smtClean="0">
                <a:solidFill>
                  <a:schemeClr val="tx1"/>
                </a:solidFill>
              </a:rPr>
              <a:t>орьба с гепатитом С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Б</a:t>
            </a:r>
            <a:r>
              <a:rPr lang="ru-RU" sz="2000" dirty="0" smtClean="0">
                <a:solidFill>
                  <a:schemeClr val="tx1"/>
                </a:solidFill>
              </a:rPr>
              <a:t>орьба с ССЗ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Медицинские кадры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Здоровье для каждого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Совершенствование экстренной МП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Медицинская реабилитация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Цифровая </a:t>
            </a:r>
            <a:r>
              <a:rPr lang="ru-RU" sz="2000" dirty="0">
                <a:solidFill>
                  <a:schemeClr val="tx1"/>
                </a:solidFill>
              </a:rPr>
              <a:t>платформа «Здоровье»</a:t>
            </a: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6680200" y="3543300"/>
            <a:ext cx="292100" cy="306847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351182" y="4993237"/>
            <a:ext cx="26963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&gt;</a:t>
            </a:r>
            <a:r>
              <a:rPr lang="ru-RU" sz="4800" b="1" dirty="0" smtClean="0"/>
              <a:t>1 </a:t>
            </a:r>
            <a:r>
              <a:rPr lang="ru-RU" sz="3200" b="1" dirty="0" smtClean="0"/>
              <a:t>трлн. руб.</a:t>
            </a:r>
            <a:endParaRPr lang="ru-RU" sz="3200" b="1" dirty="0"/>
          </a:p>
        </p:txBody>
      </p:sp>
      <p:pic>
        <p:nvPicPr>
          <p:cNvPr id="22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23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Борьба с онко заболеваниями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9" t="31915" r="7719" b="32010"/>
          <a:stretch/>
        </p:blipFill>
        <p:spPr>
          <a:xfrm>
            <a:off x="7505700" y="4152901"/>
            <a:ext cx="4241800" cy="1460499"/>
          </a:xfrm>
        </p:spPr>
      </p:pic>
      <p:pic>
        <p:nvPicPr>
          <p:cNvPr id="8" name="Объект 6"/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9" t="31915" r="7719" b="32010"/>
          <a:stretch/>
        </p:blipFill>
        <p:spPr>
          <a:xfrm>
            <a:off x="3987800" y="4152901"/>
            <a:ext cx="4241800" cy="1460499"/>
          </a:xfrm>
          <a:prstGeom prst="rect">
            <a:avLst/>
          </a:prstGeom>
        </p:spPr>
      </p:pic>
      <p:pic>
        <p:nvPicPr>
          <p:cNvPr id="9" name="Объект 6"/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9" t="31915" r="7719" b="32010"/>
          <a:stretch/>
        </p:blipFill>
        <p:spPr>
          <a:xfrm>
            <a:off x="469900" y="4152901"/>
            <a:ext cx="4241800" cy="1460499"/>
          </a:xfrm>
          <a:prstGeom prst="rect">
            <a:avLst/>
          </a:prstGeom>
        </p:spPr>
      </p:pic>
      <p:sp>
        <p:nvSpPr>
          <p:cNvPr id="11" name="Объект 4"/>
          <p:cNvSpPr txBox="1">
            <a:spLocks/>
          </p:cNvSpPr>
          <p:nvPr/>
        </p:nvSpPr>
        <p:spPr>
          <a:xfrm>
            <a:off x="121920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19</a:t>
            </a:r>
            <a:endParaRPr lang="ru-RU" sz="3600" b="1" dirty="0"/>
          </a:p>
        </p:txBody>
      </p:sp>
      <p:sp>
        <p:nvSpPr>
          <p:cNvPr id="12" name="Объект 4"/>
          <p:cNvSpPr txBox="1">
            <a:spLocks/>
          </p:cNvSpPr>
          <p:nvPr/>
        </p:nvSpPr>
        <p:spPr>
          <a:xfrm>
            <a:off x="241300" y="4575605"/>
            <a:ext cx="9906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20..</a:t>
            </a:r>
            <a:endParaRPr lang="ru-RU" sz="3600" b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209752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297584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21</a:t>
            </a:r>
            <a:endParaRPr lang="ru-RU" sz="3600" b="1" dirty="0"/>
          </a:p>
        </p:txBody>
      </p:sp>
      <p:sp>
        <p:nvSpPr>
          <p:cNvPr id="15" name="Объект 4"/>
          <p:cNvSpPr txBox="1">
            <a:spLocks/>
          </p:cNvSpPr>
          <p:nvPr/>
        </p:nvSpPr>
        <p:spPr>
          <a:xfrm>
            <a:off x="385416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22</a:t>
            </a:r>
            <a:endParaRPr lang="ru-RU" sz="3600" b="1" dirty="0"/>
          </a:p>
        </p:txBody>
      </p:sp>
      <p:sp>
        <p:nvSpPr>
          <p:cNvPr id="16" name="Объект 4"/>
          <p:cNvSpPr txBox="1">
            <a:spLocks/>
          </p:cNvSpPr>
          <p:nvPr/>
        </p:nvSpPr>
        <p:spPr>
          <a:xfrm>
            <a:off x="470708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23</a:t>
            </a:r>
            <a:endParaRPr lang="ru-RU" sz="3600" b="1" dirty="0"/>
          </a:p>
        </p:txBody>
      </p:sp>
      <p:sp>
        <p:nvSpPr>
          <p:cNvPr id="17" name="Объект 4"/>
          <p:cNvSpPr txBox="1">
            <a:spLocks/>
          </p:cNvSpPr>
          <p:nvPr/>
        </p:nvSpPr>
        <p:spPr>
          <a:xfrm>
            <a:off x="558540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24</a:t>
            </a:r>
            <a:endParaRPr lang="ru-RU" sz="3600" b="1" dirty="0"/>
          </a:p>
        </p:txBody>
      </p:sp>
      <p:sp>
        <p:nvSpPr>
          <p:cNvPr id="18" name="Объект 4"/>
          <p:cNvSpPr txBox="1">
            <a:spLocks/>
          </p:cNvSpPr>
          <p:nvPr/>
        </p:nvSpPr>
        <p:spPr>
          <a:xfrm>
            <a:off x="646372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25</a:t>
            </a:r>
          </a:p>
        </p:txBody>
      </p:sp>
      <p:sp>
        <p:nvSpPr>
          <p:cNvPr id="19" name="Объект 4"/>
          <p:cNvSpPr txBox="1">
            <a:spLocks/>
          </p:cNvSpPr>
          <p:nvPr/>
        </p:nvSpPr>
        <p:spPr>
          <a:xfrm>
            <a:off x="736744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26</a:t>
            </a:r>
          </a:p>
        </p:txBody>
      </p:sp>
      <p:sp>
        <p:nvSpPr>
          <p:cNvPr id="20" name="Объект 4"/>
          <p:cNvSpPr txBox="1">
            <a:spLocks/>
          </p:cNvSpPr>
          <p:nvPr/>
        </p:nvSpPr>
        <p:spPr>
          <a:xfrm>
            <a:off x="824576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27</a:t>
            </a:r>
          </a:p>
        </p:txBody>
      </p:sp>
      <p:sp>
        <p:nvSpPr>
          <p:cNvPr id="21" name="Объект 4"/>
          <p:cNvSpPr txBox="1">
            <a:spLocks/>
          </p:cNvSpPr>
          <p:nvPr/>
        </p:nvSpPr>
        <p:spPr>
          <a:xfrm>
            <a:off x="912408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28</a:t>
            </a:r>
          </a:p>
        </p:txBody>
      </p:sp>
      <p:sp>
        <p:nvSpPr>
          <p:cNvPr id="22" name="Объект 4"/>
          <p:cNvSpPr txBox="1">
            <a:spLocks/>
          </p:cNvSpPr>
          <p:nvPr/>
        </p:nvSpPr>
        <p:spPr>
          <a:xfrm>
            <a:off x="10002400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29</a:t>
            </a:r>
          </a:p>
        </p:txBody>
      </p:sp>
      <p:sp>
        <p:nvSpPr>
          <p:cNvPr id="23" name="Объект 4"/>
          <p:cNvSpPr txBox="1">
            <a:spLocks/>
          </p:cNvSpPr>
          <p:nvPr/>
        </p:nvSpPr>
        <p:spPr>
          <a:xfrm>
            <a:off x="10880725" y="4575605"/>
            <a:ext cx="723900" cy="653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dirty="0" smtClean="0"/>
              <a:t>30</a:t>
            </a:r>
          </a:p>
        </p:txBody>
      </p:sp>
      <p:sp>
        <p:nvSpPr>
          <p:cNvPr id="24" name="Правая фигурная скобка 23"/>
          <p:cNvSpPr/>
          <p:nvPr/>
        </p:nvSpPr>
        <p:spPr>
          <a:xfrm rot="5400000">
            <a:off x="5596950" y="553454"/>
            <a:ext cx="325000" cy="104521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246195" y="5892800"/>
            <a:ext cx="903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Федеральный проект «Борьба с онкологическими заболеваниями»</a:t>
            </a:r>
            <a:endParaRPr lang="ru-RU" sz="2400" dirty="0"/>
          </a:p>
        </p:txBody>
      </p:sp>
      <p:sp>
        <p:nvSpPr>
          <p:cNvPr id="26" name="Правая фигурная скобка 25"/>
          <p:cNvSpPr/>
          <p:nvPr/>
        </p:nvSpPr>
        <p:spPr>
          <a:xfrm rot="16200000">
            <a:off x="2909600" y="1373906"/>
            <a:ext cx="325000" cy="50774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468134" y="2919869"/>
            <a:ext cx="32079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Национальный проект </a:t>
            </a:r>
            <a:br>
              <a:rPr lang="ru-RU" sz="2400" dirty="0" smtClean="0"/>
            </a:br>
            <a:r>
              <a:rPr lang="ru-RU" sz="2400" dirty="0" smtClean="0"/>
              <a:t>«Здравоохранение»</a:t>
            </a:r>
            <a:endParaRPr lang="ru-RU" sz="2400" dirty="0"/>
          </a:p>
        </p:txBody>
      </p:sp>
      <p:sp>
        <p:nvSpPr>
          <p:cNvPr id="28" name="Правая фигурная скобка 27"/>
          <p:cNvSpPr/>
          <p:nvPr/>
        </p:nvSpPr>
        <p:spPr>
          <a:xfrm rot="16200000">
            <a:off x="8235937" y="1373906"/>
            <a:ext cx="325000" cy="50774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5767495" y="2919869"/>
            <a:ext cx="52618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Национальный проект </a:t>
            </a:r>
            <a:br>
              <a:rPr lang="ru-RU" sz="2400" dirty="0" smtClean="0"/>
            </a:br>
            <a:r>
              <a:rPr lang="ru-RU" sz="2400" dirty="0" smtClean="0"/>
              <a:t>«Продолжительная и активная жизнь»</a:t>
            </a:r>
            <a:endParaRPr lang="ru-RU" sz="24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33399" y="1966484"/>
            <a:ext cx="5077401" cy="9533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Указ Президента РФ «О национальных целях развития Российской Федерации на период до 2030 года и на перспективу до 2036 года» от 07.05.2024</a:t>
            </a:r>
            <a:endParaRPr lang="ru-RU" sz="16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9736" y="1966484"/>
            <a:ext cx="5077401" cy="9533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Перечень поручений по реализации послания Президента Федеральному собранию </a:t>
            </a:r>
            <a:br>
              <a:rPr lang="ru-RU" sz="1600" dirty="0" smtClean="0"/>
            </a:br>
            <a:r>
              <a:rPr lang="ru-RU" sz="1600" dirty="0" smtClean="0"/>
              <a:t>от 30.03.2024 № Пр-616</a:t>
            </a:r>
            <a:endParaRPr lang="ru-RU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Директор департамента организации медпомощи и санаторно-курортного дела Минздрава РФ </a:t>
            </a:r>
            <a:r>
              <a:rPr lang="ru-RU" sz="1000" dirty="0" smtClean="0"/>
              <a:t>Е</a:t>
            </a:r>
            <a:r>
              <a:rPr lang="ru-RU" sz="1000" dirty="0"/>
              <a:t>. </a:t>
            </a:r>
            <a:r>
              <a:rPr lang="ru-RU" sz="1000" dirty="0" smtClean="0"/>
              <a:t>Каракулина, форум </a:t>
            </a:r>
            <a:r>
              <a:rPr lang="ru-RU" sz="1000" dirty="0"/>
              <a:t>«Белые ночи</a:t>
            </a:r>
            <a:r>
              <a:rPr lang="ru-RU" sz="1000" dirty="0" smtClean="0"/>
              <a:t>», 04.07.2024</a:t>
            </a:r>
            <a:endParaRPr lang="ru-RU" sz="1000" dirty="0"/>
          </a:p>
        </p:txBody>
      </p:sp>
      <p:pic>
        <p:nvPicPr>
          <p:cNvPr id="33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показатели ФП БОЗ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470262"/>
              </p:ext>
            </p:extLst>
          </p:nvPr>
        </p:nvGraphicFramePr>
        <p:xfrm>
          <a:off x="838200" y="2246233"/>
          <a:ext cx="105156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9500">
                  <a:extLst>
                    <a:ext uri="{9D8B030D-6E8A-4147-A177-3AD203B41FA5}">
                      <a16:colId xmlns:a16="http://schemas.microsoft.com/office/drawing/2014/main" val="3053597069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3076123753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4219719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Показатель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Факт 2023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Цель 2030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300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доля ЗНО, выявленных на I стадии, от общего числа ЗНО визуальных локализаций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36,3%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57%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5525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доля людей, живущих 5 лет и более с момента установления диагноза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58,8%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67%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6733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одногодичная летальность больных с момента установления диагноза среди впервые взятых под диспансерное наблюдение в предыдущем году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18,3%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16%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0987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доля людей, прошедших обследование в соответствии с индивидуальным планом ведения по диспансерному наблюдению из числа завершивших лечение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78,3%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90%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860513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Директор департамента организации медпомощи и санаторно-курортного дела Минздрава РФ </a:t>
            </a:r>
            <a:r>
              <a:rPr lang="ru-RU" sz="1000" dirty="0" smtClean="0"/>
              <a:t>Е</a:t>
            </a:r>
            <a:r>
              <a:rPr lang="ru-RU" sz="1000" dirty="0"/>
              <a:t>. </a:t>
            </a:r>
            <a:r>
              <a:rPr lang="ru-RU" sz="1000" dirty="0" smtClean="0"/>
              <a:t>Каракулина, форум </a:t>
            </a:r>
            <a:r>
              <a:rPr lang="ru-RU" sz="1000" dirty="0"/>
              <a:t>«Белые ночи</a:t>
            </a:r>
            <a:r>
              <a:rPr lang="ru-RU" sz="1000" dirty="0" smtClean="0"/>
              <a:t>», 04.07.2024</a:t>
            </a:r>
            <a:endParaRPr lang="ru-RU" sz="1000" dirty="0"/>
          </a:p>
        </p:txBody>
      </p:sp>
      <p:pic>
        <p:nvPicPr>
          <p:cNvPr id="6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86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6F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Финансирование ФП БОЗ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10143"/>
            <a:ext cx="10033000" cy="348218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>
                <a:solidFill>
                  <a:schemeClr val="bg1"/>
                </a:solidFill>
              </a:rPr>
              <a:t>Правительство продолжит выделять </a:t>
            </a:r>
            <a:r>
              <a:rPr lang="ru-RU" dirty="0" err="1">
                <a:solidFill>
                  <a:schemeClr val="bg1"/>
                </a:solidFill>
              </a:rPr>
              <a:t>терфондам</a:t>
            </a:r>
            <a:r>
              <a:rPr lang="ru-RU" dirty="0">
                <a:solidFill>
                  <a:schemeClr val="bg1"/>
                </a:solidFill>
              </a:rPr>
              <a:t> ОМС и федеральным клиникам </a:t>
            </a:r>
            <a:r>
              <a:rPr lang="ru-RU" sz="3500" b="1" dirty="0">
                <a:solidFill>
                  <a:schemeClr val="bg1"/>
                </a:solidFill>
              </a:rPr>
              <a:t>ежегодно по 140 млрд </a:t>
            </a:r>
            <a:r>
              <a:rPr lang="ru-RU" dirty="0">
                <a:solidFill>
                  <a:schemeClr val="bg1"/>
                </a:solidFill>
              </a:rPr>
              <a:t>рублей федеральных средств на </a:t>
            </a:r>
            <a:r>
              <a:rPr lang="ru-RU" dirty="0" smtClean="0">
                <a:solidFill>
                  <a:schemeClr val="bg1"/>
                </a:solidFill>
              </a:rPr>
              <a:t>химиотерапию.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solidFill>
                  <a:schemeClr val="bg1"/>
                </a:solidFill>
              </a:rPr>
              <a:t>Упор в 2025–2030 </a:t>
            </a:r>
            <a:r>
              <a:rPr lang="ru-RU" dirty="0" smtClean="0">
                <a:solidFill>
                  <a:schemeClr val="bg1"/>
                </a:solidFill>
              </a:rPr>
              <a:t>годах </a:t>
            </a:r>
            <a:r>
              <a:rPr lang="ru-RU" dirty="0">
                <a:solidFill>
                  <a:schemeClr val="bg1"/>
                </a:solidFill>
              </a:rPr>
              <a:t>необходимо сделать на более широкое применение </a:t>
            </a:r>
            <a:r>
              <a:rPr lang="ru-RU" dirty="0" err="1">
                <a:solidFill>
                  <a:schemeClr val="bg1"/>
                </a:solidFill>
              </a:rPr>
              <a:t>радиофармпрепаратов</a:t>
            </a:r>
            <a:r>
              <a:rPr lang="ru-RU" dirty="0">
                <a:solidFill>
                  <a:schemeClr val="bg1"/>
                </a:solidFill>
              </a:rPr>
              <a:t>, дооснащение 20 регионов аппаратами ПЭТ/КТ, гамма-камерами и другим диагностическим </a:t>
            </a:r>
            <a:r>
              <a:rPr lang="ru-RU" dirty="0" smtClean="0">
                <a:solidFill>
                  <a:schemeClr val="bg1"/>
                </a:solidFill>
              </a:rPr>
              <a:t>оборудованием.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0" y="2330093"/>
            <a:ext cx="1079500" cy="1079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100672" y="4800513"/>
            <a:ext cx="1079500" cy="1079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Вице-премьер </a:t>
            </a:r>
            <a:r>
              <a:rPr lang="ru-RU" sz="1000" dirty="0" smtClean="0"/>
              <a:t>РФ Т. Голикова </a:t>
            </a:r>
            <a:r>
              <a:rPr lang="ru-RU" sz="1000" dirty="0"/>
              <a:t>форум «Здоровое общество», </a:t>
            </a:r>
            <a:r>
              <a:rPr lang="ru-RU" sz="1000" dirty="0" smtClean="0"/>
              <a:t>24.07.2024; </a:t>
            </a:r>
            <a:r>
              <a:rPr lang="en-US" sz="1000" dirty="0" err="1" smtClean="0"/>
              <a:t>Vademecum</a:t>
            </a:r>
            <a:r>
              <a:rPr lang="ru-RU" sz="1000" dirty="0" smtClean="0"/>
              <a:t>, 24.07.2024: </a:t>
            </a:r>
            <a:r>
              <a:rPr lang="en-US" sz="1000" dirty="0" smtClean="0">
                <a:hlinkClick r:id="rId3"/>
              </a:rPr>
              <a:t>https</a:t>
            </a:r>
            <a:r>
              <a:rPr lang="en-US" sz="1000" dirty="0">
                <a:hlinkClick r:id="rId3"/>
              </a:rPr>
              <a:t>://www.vademec.ru/news/2024/07/24/golikova-predstavila-soderzhanie-novykh-federalnykh-proektov-glavnoe</a:t>
            </a:r>
            <a:r>
              <a:rPr lang="en-US" sz="1000" dirty="0" smtClean="0">
                <a:hlinkClick r:id="rId3"/>
              </a:rPr>
              <a:t>/</a:t>
            </a:r>
            <a:endParaRPr lang="en-US" sz="10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114244" y="5853984"/>
            <a:ext cx="17569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chemeClr val="bg1"/>
                </a:solidFill>
              </a:rPr>
              <a:t>Т. Голикова</a:t>
            </a:r>
            <a:endParaRPr lang="ru-RU" sz="2600" dirty="0">
              <a:solidFill>
                <a:schemeClr val="bg1"/>
              </a:solidFill>
            </a:endParaRPr>
          </a:p>
        </p:txBody>
      </p:sp>
      <p:pic>
        <p:nvPicPr>
          <p:cNvPr id="8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43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46200" y="365125"/>
            <a:ext cx="10007599" cy="1069975"/>
          </a:xfrm>
        </p:spPr>
        <p:txBody>
          <a:bodyPr>
            <a:normAutofit/>
          </a:bodyPr>
          <a:lstStyle/>
          <a:p>
            <a:r>
              <a:rPr lang="ru-RU" sz="4000" dirty="0"/>
              <a:t>Раскрытие возможного конфликта интересов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47511" y="1923537"/>
            <a:ext cx="5741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Шикина Валентина Евгеньевна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339737" y="2802634"/>
            <a:ext cx="10873208" cy="8353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/>
              <a:t>Должность</a:t>
            </a:r>
            <a:r>
              <a:rPr lang="ru-RU" sz="2400" dirty="0" smtClean="0"/>
              <a:t>: заместитель директора по онкологии</a:t>
            </a:r>
          </a:p>
          <a:p>
            <a:pPr marL="0" indent="0">
              <a:buNone/>
            </a:pPr>
            <a:r>
              <a:rPr lang="ru-RU" sz="2400" b="1" dirty="0" smtClean="0"/>
              <a:t>Место работы</a:t>
            </a:r>
            <a:r>
              <a:rPr lang="ru-RU" sz="2400" dirty="0" smtClean="0"/>
              <a:t>: ГБУЗ МО "МОНИКИ им. </a:t>
            </a:r>
            <a:r>
              <a:rPr lang="ru-RU" sz="2400" dirty="0" err="1" smtClean="0"/>
              <a:t>М.Ф</a:t>
            </a:r>
            <a:r>
              <a:rPr lang="ru-RU" sz="2400" dirty="0" smtClean="0"/>
              <a:t>. Владимирского"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156779"/>
            <a:ext cx="12103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Представленный материал подготовлен самостоятельно и отражает мою личную точку зрения, которая может не совпадать с мнением компаний-производителей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7" y="132276"/>
            <a:ext cx="1231664" cy="155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2802657" y="3756916"/>
            <a:ext cx="6586686" cy="1162002"/>
          </a:xfrm>
          <a:prstGeom prst="rect">
            <a:avLst/>
          </a:prstGeom>
        </p:spPr>
        <p:txBody>
          <a:bodyPr vert="horz" lIns="163275" tIns="81638" rIns="163275" bIns="81638" rtlCol="0" anchor="ctr">
            <a:noAutofit/>
          </a:bodyPr>
          <a:lstStyle>
            <a:lvl1pPr marL="0" indent="0" algn="l" defTabSz="1632753" rtl="0" eaLnBrk="1" latinLnBrk="0" hangingPunct="1">
              <a:spcBef>
                <a:spcPts val="11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При поддержке АО "Р-Фарм</a:t>
            </a:r>
            <a:r>
              <a:rPr lang="ru-RU" sz="3200" b="1" dirty="0" smtClean="0">
                <a:solidFill>
                  <a:schemeClr val="tx1"/>
                </a:solidFill>
              </a:rPr>
              <a:t>"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22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Московской области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Развитие онкологической службы субъекта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9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1690688"/>
            <a:ext cx="4229100" cy="4423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01" y="3064175"/>
            <a:ext cx="1567172" cy="7335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232" y="57150"/>
            <a:ext cx="5073351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09675" y="2635675"/>
            <a:ext cx="3048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"/>
              </a:rPr>
              <a:t>Государственная программа </a:t>
            </a:r>
            <a:br>
              <a:rPr lang="ru-RU" sz="2000" dirty="0" smtClean="0">
                <a:latin typeface=""/>
              </a:rPr>
            </a:br>
            <a:r>
              <a:rPr lang="ru-RU" sz="2000" dirty="0" smtClean="0">
                <a:latin typeface=""/>
              </a:rPr>
              <a:t>Московской области </a:t>
            </a:r>
          </a:p>
          <a:p>
            <a:pPr algn="ctr"/>
            <a:endParaRPr lang="ru-RU" sz="2000" dirty="0">
              <a:latin typeface=""/>
            </a:endParaRPr>
          </a:p>
          <a:p>
            <a:pPr algn="ctr"/>
            <a:r>
              <a:rPr lang="ru-RU" sz="2000" dirty="0" smtClean="0">
                <a:latin typeface=""/>
              </a:rPr>
              <a:t>«Здравоохранение Подмосковья» </a:t>
            </a:r>
            <a:br>
              <a:rPr lang="ru-RU" sz="2000" dirty="0" smtClean="0">
                <a:latin typeface=""/>
              </a:rPr>
            </a:br>
            <a:r>
              <a:rPr lang="ru-RU" sz="2000" dirty="0" smtClean="0">
                <a:latin typeface=""/>
              </a:rPr>
              <a:t>на 2019-2024 годы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05749" y="3226314"/>
            <a:ext cx="38195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"/>
              </a:rPr>
              <a:t>Государственная программа </a:t>
            </a:r>
            <a:br>
              <a:rPr lang="ru-RU" sz="2400" dirty="0" smtClean="0">
                <a:latin typeface=""/>
              </a:rPr>
            </a:br>
            <a:r>
              <a:rPr lang="ru-RU" sz="2400" dirty="0" smtClean="0">
                <a:latin typeface=""/>
              </a:rPr>
              <a:t>Московской области</a:t>
            </a:r>
          </a:p>
          <a:p>
            <a:pPr algn="ctr"/>
            <a:endParaRPr lang="ru-RU" sz="2400" dirty="0" smtClean="0">
              <a:latin typeface=""/>
            </a:endParaRPr>
          </a:p>
          <a:p>
            <a:pPr algn="ctr"/>
            <a:r>
              <a:rPr lang="ru-RU" sz="2400" dirty="0" smtClean="0">
                <a:latin typeface=""/>
              </a:rPr>
              <a:t>«Здравоохранение Подмосковья» </a:t>
            </a:r>
            <a:br>
              <a:rPr lang="ru-RU" sz="2400" dirty="0" smtClean="0">
                <a:latin typeface=""/>
              </a:rPr>
            </a:br>
            <a:r>
              <a:rPr lang="ru-RU" sz="2400" b="1" dirty="0" smtClean="0">
                <a:latin typeface=""/>
              </a:rPr>
              <a:t>на 2023-2027 годы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466" y="1781175"/>
            <a:ext cx="912668" cy="12954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0476152">
            <a:off x="444051" y="4925169"/>
            <a:ext cx="5724525" cy="492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Реализация прекращена </a:t>
            </a:r>
            <a:r>
              <a:rPr lang="ru-RU" b="1" dirty="0" smtClean="0"/>
              <a:t>досрочно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2671" y="6457890"/>
            <a:ext cx="1211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Постановление Правительства МО от 04.10.2022 N 1058/35 (ред. от 18.04.2024) "О досрочном прекращении реализации государственной программы Московской области "Здравоохранение Подмосковья" на 2019-2024 годы и утверждении государственной программы Московской области "Здравоохранение Подмосковья" на 2023-2027 годы"</a:t>
            </a:r>
          </a:p>
        </p:txBody>
      </p:sp>
      <p:pic>
        <p:nvPicPr>
          <p:cNvPr id="11" name="Объект 29"/>
          <p:cNvPicPr>
            <a:picLocks noGrp="1" noChangeAspect="1" noChangeArrowheads="1"/>
          </p:cNvPicPr>
          <p:nvPr/>
        </p:nvPicPr>
        <p:blipFill>
          <a:blip r:embed="rId6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17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«Здравоохранение Подмосковья» - цели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103119"/>
              </p:ext>
            </p:extLst>
          </p:nvPr>
        </p:nvGraphicFramePr>
        <p:xfrm>
          <a:off x="187702" y="1847851"/>
          <a:ext cx="11645146" cy="467200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46058">
                  <a:extLst>
                    <a:ext uri="{9D8B030D-6E8A-4147-A177-3AD203B41FA5}">
                      <a16:colId xmlns:a16="http://schemas.microsoft.com/office/drawing/2014/main" val="3987331940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172226797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204096091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285151531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2118916767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1001042916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2934805181"/>
                    </a:ext>
                  </a:extLst>
                </a:gridCol>
                <a:gridCol w="885584">
                  <a:extLst>
                    <a:ext uri="{9D8B030D-6E8A-4147-A177-3AD203B41FA5}">
                      <a16:colId xmlns:a16="http://schemas.microsoft.com/office/drawing/2014/main" val="2243850422"/>
                    </a:ext>
                  </a:extLst>
                </a:gridCol>
              </a:tblGrid>
              <a:tr h="21528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Наименование целевых показателей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Ед. изм.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Планируемое значение по годам реализации программы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608557"/>
                  </a:ext>
                </a:extLst>
              </a:tr>
              <a:tr h="438170"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Базовое знач.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2693755"/>
                  </a:ext>
                </a:extLst>
              </a:tr>
              <a:tr h="21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Ожидаемая продолжительность жизни при рождении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73,78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74,07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74,33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74,59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74,93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75,01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3402564162"/>
                  </a:ext>
                </a:extLst>
              </a:tr>
              <a:tr h="42881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Смертность населения от новообразований, в том числе злокачественных, на 100 тыс населения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человек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164,3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163,7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162,4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161,9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161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2708499186"/>
                  </a:ext>
                </a:extLst>
              </a:tr>
              <a:tr h="642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Одногодичная летальность больных со злокачественными новообразованиями (умерли в течение первого года с момента установления диагноза из числа больных, впервые взятых на учет в предыдущем году)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13,1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3085792842"/>
                  </a:ext>
                </a:extLst>
              </a:tr>
              <a:tr h="642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Удельный вес больных со злокачественными новообразованиями, состоящих на учете 5 лет и более, из числа больных со злокачественными образованиями, состоящих под диспансерным наблюдением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61,1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61,2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61,3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2858483583"/>
                  </a:ext>
                </a:extLst>
              </a:tr>
              <a:tr h="21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Доля злокачественных новообразований, выявленных на I-II стадии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60,3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59,8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59,9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3522166849"/>
                  </a:ext>
                </a:extLst>
              </a:tr>
              <a:tr h="521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Доля лиц с онкологическими заболеваниями, прошедших обследование и/или лечение в текущем году, из числа состоящих под диспансерным наблюдением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70,6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75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3845158418"/>
                  </a:ext>
                </a:extLst>
              </a:tr>
              <a:tr h="7106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Доля пациентов, получающих обезболивание в рамках оказания паллиативной медицинской помощи, в общем количестве пациентов, нуждающихся в обезболивании при оказании паллиативной медицинской помощи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207975099"/>
                  </a:ext>
                </a:extLst>
              </a:tr>
              <a:tr h="642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Доля пациентов со злокачественными новообразованиями, взятых под диспансерное наблюдение, в общем количестве пациентов со злокачественными заболеваниями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11" marR="1511" marT="1511" marB="0" anchor="ctr"/>
                </a:tc>
                <a:extLst>
                  <a:ext uri="{0D108BD9-81ED-4DB2-BD59-A6C34878D82A}">
                    <a16:rowId xmlns:a16="http://schemas.microsoft.com/office/drawing/2014/main" val="334457853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2671" y="6505515"/>
            <a:ext cx="1211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Постановление Правительства МО от 04.10.2022 N 1058/35 (ред. от 18.04.2024) "О досрочном прекращении реализации государственной программы Московской области "Здравоохранение Подмосковья" на 2019-2024 годы и утверждении государственной программы Московской области "Здравоохранение Подмосковья" на 2023-2027 годы"</a:t>
            </a:r>
          </a:p>
        </p:txBody>
      </p:sp>
      <p:pic>
        <p:nvPicPr>
          <p:cNvPr id="7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52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«Здравоохранение Подмосковья» - финансирование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671" y="6454715"/>
            <a:ext cx="1211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Постановление Правительства МО от 04.10.2022 N 1058/35 (ред. от 18.04.2024) "О досрочном прекращении реализации государственной программы Московской области "Здравоохранение Подмосковья" на 2019-2024 годы и утверждении государственной программы Московской области "Здравоохранение Подмосковья" на 2023-2027 годы"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990260"/>
              </p:ext>
            </p:extLst>
          </p:nvPr>
        </p:nvGraphicFramePr>
        <p:xfrm>
          <a:off x="194556" y="2689195"/>
          <a:ext cx="11645146" cy="26320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968750">
                  <a:extLst>
                    <a:ext uri="{9D8B030D-6E8A-4147-A177-3AD203B41FA5}">
                      <a16:colId xmlns:a16="http://schemas.microsoft.com/office/drawing/2014/main" val="1029583860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3651328222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1956675862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3652214100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890504430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2928659975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2807504295"/>
                    </a:ext>
                  </a:extLst>
                </a:gridCol>
                <a:gridCol w="1096628">
                  <a:extLst>
                    <a:ext uri="{9D8B030D-6E8A-4147-A177-3AD203B41FA5}">
                      <a16:colId xmlns:a16="http://schemas.microsoft.com/office/drawing/2014/main" val="1929815844"/>
                    </a:ext>
                  </a:extLst>
                </a:gridCol>
              </a:tblGrid>
              <a:tr h="33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Источники финансирования (млрд руб.):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Доля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2830816466"/>
                  </a:ext>
                </a:extLst>
              </a:tr>
              <a:tr h="3320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Средства бюджета Московской области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3786426966"/>
                  </a:ext>
                </a:extLst>
              </a:tr>
              <a:tr h="3320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Средства федерального бюджета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847750700"/>
                  </a:ext>
                </a:extLst>
              </a:tr>
              <a:tr h="3320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Внебюджетные средства, всего, в том числе: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627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44%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1445628474"/>
                  </a:ext>
                </a:extLst>
              </a:tr>
              <a:tr h="6456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средства бюджета Территориального фонда обязательного медицинского страхования Московской области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4072811854"/>
                  </a:ext>
                </a:extLst>
              </a:tr>
              <a:tr h="33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средства от приносящей доход деятельности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748856611"/>
                  </a:ext>
                </a:extLst>
              </a:tr>
              <a:tr h="33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</a:rPr>
                        <a:t>Всего, в том числе по годам: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1 433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275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286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287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293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293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37" marR="8337" marT="8337" marB="0" anchor="ctr"/>
                </a:tc>
                <a:extLst>
                  <a:ext uri="{0D108BD9-81ED-4DB2-BD59-A6C34878D82A}">
                    <a16:rowId xmlns:a16="http://schemas.microsoft.com/office/drawing/2014/main" val="167188727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86599"/>
            <a:ext cx="5867400" cy="1802596"/>
          </a:xfrm>
          <a:prstGeom prst="rect">
            <a:avLst/>
          </a:prstGeom>
        </p:spPr>
      </p:pic>
      <p:pic>
        <p:nvPicPr>
          <p:cNvPr id="9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981" y="3020291"/>
            <a:ext cx="6206244" cy="34174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94556" y="5435558"/>
            <a:ext cx="11645146" cy="669968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dirty="0" smtClean="0"/>
              <a:t>Более половины бюджета – за счет средств субъекта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87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Финансирование онко профиля </a:t>
            </a:r>
            <a:br>
              <a:rPr lang="ru-RU" dirty="0" smtClean="0"/>
            </a:br>
            <a:r>
              <a:rPr lang="ru-RU" dirty="0" smtClean="0"/>
              <a:t>в Московской области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63725"/>
            <a:ext cx="10515600" cy="9048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Распределение бюджета на оказание специализированной медицинской помощи по профилю «онкология»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92429038"/>
              </p:ext>
            </p:extLst>
          </p:nvPr>
        </p:nvGraphicFramePr>
        <p:xfrm>
          <a:off x="838200" y="2832100"/>
          <a:ext cx="9613900" cy="3306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2671" y="6594415"/>
            <a:ext cx="12115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Программы государственных </a:t>
            </a:r>
            <a:r>
              <a:rPr lang="ru-RU" sz="1000" dirty="0" smtClean="0"/>
              <a:t>гарантий бесплатного </a:t>
            </a:r>
            <a:r>
              <a:rPr lang="ru-RU" sz="1000" dirty="0"/>
              <a:t>оказания гражданам медицинской помощи </a:t>
            </a:r>
            <a:r>
              <a:rPr lang="ru-RU" sz="1000" dirty="0" smtClean="0"/>
              <a:t>на 2020 – 2024 годы </a:t>
            </a:r>
            <a:endParaRPr lang="ru-RU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1854200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13,4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10443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14,0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66686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14,1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622929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14,2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79172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13,9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135415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14,7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391656" y="291885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15,5</a:t>
            </a:r>
            <a:endParaRPr lang="ru-RU" dirty="0"/>
          </a:p>
        </p:txBody>
      </p:sp>
      <p:pic>
        <p:nvPicPr>
          <p:cNvPr id="15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4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Снижение онкологической смертности</a:t>
            </a:r>
            <a:endParaRPr lang="ru-RU" sz="4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53697127"/>
              </p:ext>
            </p:extLst>
          </p:nvPr>
        </p:nvGraphicFramePr>
        <p:xfrm>
          <a:off x="660400" y="1851025"/>
          <a:ext cx="1084580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Мнение автора</a:t>
            </a:r>
            <a:endParaRPr lang="ru-RU" sz="1000" dirty="0"/>
          </a:p>
        </p:txBody>
      </p:sp>
      <p:pic>
        <p:nvPicPr>
          <p:cNvPr id="7" name="Объект 29"/>
          <p:cNvPicPr>
            <a:picLocks noGrp="1" noChangeAspect="1" noChangeArrowheads="1"/>
          </p:cNvPicPr>
          <p:nvPr/>
        </p:nvPicPr>
        <p:blipFill>
          <a:blip r:embed="rId7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71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Лекарственная терапия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- основной метод лечения запущенных стадий ЗНО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17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97027" y="5980376"/>
            <a:ext cx="121487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414042"/>
                </a:solidFill>
              </a:rPr>
              <a:t>1946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48077" y="5980376"/>
            <a:ext cx="121487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414042"/>
                </a:solidFill>
              </a:rPr>
              <a:t>2024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393" y="5200962"/>
            <a:ext cx="175314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67" b="1" dirty="0" err="1">
                <a:solidFill>
                  <a:srgbClr val="414042"/>
                </a:solidFill>
              </a:rPr>
              <a:t>Эмбихин</a:t>
            </a:r>
            <a:endParaRPr lang="ru-RU" sz="2667" b="1" dirty="0">
              <a:solidFill>
                <a:srgbClr val="414042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0954" y="5847921"/>
            <a:ext cx="10990093" cy="22773"/>
          </a:xfrm>
          <a:prstGeom prst="line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3346264" y="5753772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7" name="Овал 16"/>
          <p:cNvSpPr/>
          <p:nvPr/>
        </p:nvSpPr>
        <p:spPr>
          <a:xfrm>
            <a:off x="6066278" y="5750604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8" name="Овал 17"/>
          <p:cNvSpPr/>
          <p:nvPr/>
        </p:nvSpPr>
        <p:spPr>
          <a:xfrm>
            <a:off x="4706271" y="5750604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9" name="Овал 18"/>
          <p:cNvSpPr/>
          <p:nvPr/>
        </p:nvSpPr>
        <p:spPr>
          <a:xfrm>
            <a:off x="7426285" y="5757626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0" name="Овал 19"/>
          <p:cNvSpPr/>
          <p:nvPr/>
        </p:nvSpPr>
        <p:spPr>
          <a:xfrm>
            <a:off x="8786292" y="5744452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Овал 20"/>
          <p:cNvSpPr/>
          <p:nvPr/>
        </p:nvSpPr>
        <p:spPr>
          <a:xfrm>
            <a:off x="10146302" y="5739129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2" name="Овал 21"/>
          <p:cNvSpPr/>
          <p:nvPr/>
        </p:nvSpPr>
        <p:spPr>
          <a:xfrm>
            <a:off x="1986257" y="5750604"/>
            <a:ext cx="216000" cy="216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6" name="TextBox 25"/>
          <p:cNvSpPr txBox="1"/>
          <p:nvPr/>
        </p:nvSpPr>
        <p:spPr>
          <a:xfrm>
            <a:off x="9506646" y="417980"/>
            <a:ext cx="2788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414042"/>
                </a:solidFill>
              </a:rPr>
              <a:t>Пемролизумаб</a:t>
            </a:r>
            <a:endParaRPr lang="ru-RU" sz="2400" b="1" dirty="0">
              <a:solidFill>
                <a:srgbClr val="41404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61351" y="2355812"/>
            <a:ext cx="2706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414042"/>
                </a:solidFill>
              </a:rPr>
              <a:t>Атезолизумаб</a:t>
            </a:r>
            <a:endParaRPr lang="ru-RU" sz="2400" b="1" dirty="0">
              <a:solidFill>
                <a:srgbClr val="41404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19138" y="2922243"/>
            <a:ext cx="214170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67" b="1" dirty="0" err="1">
                <a:solidFill>
                  <a:srgbClr val="414042"/>
                </a:solidFill>
              </a:rPr>
              <a:t>Алектиниб</a:t>
            </a:r>
            <a:endParaRPr lang="ru-RU" sz="2667" b="1" dirty="0">
              <a:solidFill>
                <a:srgbClr val="41404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1634" y="3944851"/>
            <a:ext cx="214170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67" dirty="0" err="1">
                <a:solidFill>
                  <a:srgbClr val="414042"/>
                </a:solidFill>
              </a:rPr>
              <a:t>Акситиниб</a:t>
            </a:r>
            <a:endParaRPr lang="ru-RU" sz="2667" dirty="0">
              <a:solidFill>
                <a:srgbClr val="41404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27715" y="5325995"/>
            <a:ext cx="1504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solidFill>
                  <a:srgbClr val="414042"/>
                </a:solidFill>
              </a:rPr>
              <a:t>Сунитиниб</a:t>
            </a:r>
            <a:endParaRPr lang="ru-RU" sz="1600" dirty="0">
              <a:solidFill>
                <a:srgbClr val="41404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175148" y="1951093"/>
            <a:ext cx="169961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 err="1"/>
              <a:t>Ниволумаб</a:t>
            </a:r>
            <a:endParaRPr lang="ru-RU" sz="2133" dirty="0"/>
          </a:p>
        </p:txBody>
      </p:sp>
      <p:sp>
        <p:nvSpPr>
          <p:cNvPr id="32" name="TextBox 31"/>
          <p:cNvSpPr txBox="1"/>
          <p:nvPr/>
        </p:nvSpPr>
        <p:spPr>
          <a:xfrm>
            <a:off x="5860893" y="2957456"/>
            <a:ext cx="259566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 err="1"/>
              <a:t>Абемациклиб</a:t>
            </a:r>
            <a:endParaRPr lang="ru-RU" sz="2133" dirty="0"/>
          </a:p>
        </p:txBody>
      </p:sp>
      <p:sp>
        <p:nvSpPr>
          <p:cNvPr id="33" name="TextBox 32"/>
          <p:cNvSpPr txBox="1"/>
          <p:nvPr/>
        </p:nvSpPr>
        <p:spPr>
          <a:xfrm>
            <a:off x="2302636" y="5354566"/>
            <a:ext cx="135982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33" dirty="0" err="1">
                <a:solidFill>
                  <a:srgbClr val="414042"/>
                </a:solidFill>
              </a:rPr>
              <a:t>Паклитаксел</a:t>
            </a:r>
            <a:endParaRPr lang="ru-RU" sz="1333" dirty="0">
              <a:solidFill>
                <a:srgbClr val="41404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67721" y="4253440"/>
            <a:ext cx="237409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/>
              <a:t>Доцетаксел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23883" y="4049860"/>
            <a:ext cx="18711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/>
              <a:t>Трастузумаб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47245" y="4803171"/>
            <a:ext cx="243583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67" b="1" dirty="0" err="1">
                <a:solidFill>
                  <a:srgbClr val="414042"/>
                </a:solidFill>
              </a:rPr>
              <a:t>Пертузумаб</a:t>
            </a:r>
            <a:endParaRPr lang="ru-RU" sz="2667" b="1" dirty="0">
              <a:solidFill>
                <a:srgbClr val="41404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17879" y="4696100"/>
            <a:ext cx="131870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33" dirty="0" err="1">
                <a:solidFill>
                  <a:srgbClr val="414042"/>
                </a:solidFill>
              </a:rPr>
              <a:t>Кризотиниб</a:t>
            </a:r>
            <a:endParaRPr lang="ru-RU" sz="1333" dirty="0">
              <a:solidFill>
                <a:srgbClr val="41404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260055" y="831726"/>
            <a:ext cx="2414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/>
              <a:t>Лорлатиниб</a:t>
            </a:r>
            <a:endParaRPr lang="ru-RU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8613001" y="3318214"/>
            <a:ext cx="203616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 err="1"/>
              <a:t>Бевацизумаб</a:t>
            </a:r>
            <a:endParaRPr lang="ru-RU" sz="2133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9522029" y="2329721"/>
            <a:ext cx="1904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Энзалутамид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9736994" y="1053385"/>
            <a:ext cx="197246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33" dirty="0"/>
              <a:t>Акалабрутиниб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516040" y="2737430"/>
            <a:ext cx="1723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Ритуксимаб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135095" y="2077310"/>
            <a:ext cx="13869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Осимертиниб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0507895" y="1411478"/>
            <a:ext cx="1552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Гозерелин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8524927" y="2059780"/>
            <a:ext cx="1475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Олапариб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572263" y="2751957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67" dirty="0"/>
              <a:t>Пазопаниб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954189" y="1170733"/>
            <a:ext cx="1789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Дурвалумаб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703574" y="1674897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Регорафениб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0738161" y="5123795"/>
            <a:ext cx="15250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Трастузумаб </a:t>
            </a:r>
            <a:br>
              <a:rPr lang="ru-RU" sz="1600" dirty="0"/>
            </a:br>
            <a:r>
              <a:rPr lang="ru-RU" sz="1600" dirty="0" err="1"/>
              <a:t>дерукстекан</a:t>
            </a:r>
            <a:endParaRPr lang="ru-RU" sz="16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127603" y="3674317"/>
            <a:ext cx="1744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Абиратерон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929107" y="4883767"/>
            <a:ext cx="21129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2400" dirty="0"/>
              <a:t>Брентуксимаб </a:t>
            </a:r>
            <a:br>
              <a:rPr lang="ru-RU" sz="2400" dirty="0"/>
            </a:br>
            <a:r>
              <a:rPr lang="ru-RU" sz="2400" dirty="0"/>
              <a:t>ведотин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592922" y="5247200"/>
            <a:ext cx="1707519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33" dirty="0"/>
              <a:t>Пеметрексед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307919" y="4750272"/>
            <a:ext cx="1142620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33" dirty="0"/>
              <a:t>Капецитабин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226536" y="3395145"/>
            <a:ext cx="1472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Авелумаб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8572924" y="902936"/>
            <a:ext cx="1394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Вемурафениб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7824290" y="4410505"/>
            <a:ext cx="162666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dirty="0"/>
              <a:t>Леналидомид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711746" y="4901764"/>
            <a:ext cx="142218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33" dirty="0" err="1"/>
              <a:t>Третиноин</a:t>
            </a:r>
            <a:endParaRPr lang="ru-RU" sz="2133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073175" y="4370612"/>
            <a:ext cx="1625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Нилотиниб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10002552" y="4533940"/>
            <a:ext cx="1760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Висмодегиб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542114" y="4900378"/>
            <a:ext cx="1776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Нинтеданиб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7169214" y="3738784"/>
            <a:ext cx="1661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Сорафениб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0702775" y="4014428"/>
            <a:ext cx="1188146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33" dirty="0"/>
              <a:t>Темозоломид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5427692" y="3294636"/>
            <a:ext cx="156523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dirty="0" err="1"/>
              <a:t>Даролутамид</a:t>
            </a:r>
            <a:endParaRPr lang="ru-RU" sz="1867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5450367" y="5283036"/>
            <a:ext cx="1515158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33" dirty="0"/>
              <a:t>Анастрозол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9468524" y="1665299"/>
            <a:ext cx="1601721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33" dirty="0"/>
              <a:t>Апалутамид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9205951" y="2631711"/>
            <a:ext cx="144462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dirty="0"/>
              <a:t>Венетоклакс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9192652" y="1392207"/>
            <a:ext cx="1237647" cy="318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67" dirty="0"/>
              <a:t>Бендамустин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4355441" y="4537385"/>
            <a:ext cx="158453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dirty="0"/>
              <a:t>Кобиметиниб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10492042" y="3395208"/>
            <a:ext cx="1308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Изатуксимаб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7935335" y="3017591"/>
            <a:ext cx="1325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Ипилимумаб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8837801" y="3632748"/>
            <a:ext cx="2518159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67" b="1" dirty="0">
                <a:solidFill>
                  <a:srgbClr val="414042"/>
                </a:solidFill>
              </a:rPr>
              <a:t>Трастузумаб </a:t>
            </a:r>
            <a:br>
              <a:rPr lang="ru-RU" sz="2667" b="1" dirty="0">
                <a:solidFill>
                  <a:srgbClr val="414042"/>
                </a:solidFill>
              </a:rPr>
            </a:br>
            <a:r>
              <a:rPr lang="ru-RU" sz="2667" b="1" dirty="0" err="1">
                <a:solidFill>
                  <a:srgbClr val="414042"/>
                </a:solidFill>
              </a:rPr>
              <a:t>Эмтанзин</a:t>
            </a:r>
            <a:endParaRPr lang="ru-RU" sz="2667" b="1" dirty="0">
              <a:solidFill>
                <a:srgbClr val="414042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0934138" y="4271408"/>
            <a:ext cx="1257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RPH-001</a:t>
            </a:r>
            <a:endParaRPr lang="ru-RU" sz="24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10855723" y="2631712"/>
            <a:ext cx="1257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RPH-041</a:t>
            </a:r>
            <a:endParaRPr lang="ru-RU" sz="24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11155507" y="3702854"/>
            <a:ext cx="1044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RS-110</a:t>
            </a:r>
            <a:endParaRPr lang="ru-RU" sz="2400" dirty="0"/>
          </a:p>
        </p:txBody>
      </p:sp>
      <p:sp>
        <p:nvSpPr>
          <p:cNvPr id="82" name="TextBox 81"/>
          <p:cNvSpPr txBox="1"/>
          <p:nvPr/>
        </p:nvSpPr>
        <p:spPr>
          <a:xfrm>
            <a:off x="8037" y="6598183"/>
            <a:ext cx="12186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ea typeface="Frank Ruhl Libre Medium"/>
                <a:cs typeface="Frank Ruhl Libre Medium"/>
              </a:rPr>
              <a:t>Государственный регистр лекарственных средств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538" y="620595"/>
            <a:ext cx="10515600" cy="2984886"/>
          </a:xfrm>
        </p:spPr>
        <p:txBody>
          <a:bodyPr anchor="b">
            <a:normAutofit/>
          </a:bodyPr>
          <a:lstStyle/>
          <a:p>
            <a:r>
              <a:rPr lang="ru-RU" dirty="0" smtClean="0"/>
              <a:t>Рост нагрузки на бюджет</a:t>
            </a:r>
            <a:br>
              <a:rPr lang="ru-RU" dirty="0" smtClean="0"/>
            </a:br>
            <a:r>
              <a:rPr lang="ru-RU" dirty="0"/>
              <a:t>или повышение доступности высокоэффективной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терапии</a:t>
            </a:r>
            <a:r>
              <a:rPr lang="ru-RU" dirty="0"/>
              <a:t>? </a:t>
            </a:r>
          </a:p>
        </p:txBody>
      </p:sp>
      <p:pic>
        <p:nvPicPr>
          <p:cNvPr id="67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86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Объемы</a:t>
            </a:r>
            <a:r>
              <a:rPr lang="en-US" dirty="0" smtClean="0"/>
              <a:t> </a:t>
            </a:r>
            <a:r>
              <a:rPr lang="ru-RU" dirty="0" smtClean="0"/>
              <a:t>онко помощи в РФ в 2023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4342892" y="2054225"/>
          <a:ext cx="6807708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80000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2022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300" y="2857500"/>
            <a:ext cx="3141943" cy="2616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85%</a:t>
            </a:r>
            <a:endParaRPr lang="ru-RU" b="1" dirty="0" smtClean="0"/>
          </a:p>
          <a:p>
            <a:pPr algn="ctr"/>
            <a:r>
              <a:rPr lang="ru-RU" dirty="0" smtClean="0"/>
              <a:t>доля объемов на проведение противоопухолевой лекарственной терапии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829808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365492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115300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684549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434357" y="58801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910294" y="2613513"/>
            <a:ext cx="1744644" cy="492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rgbClr val="0F6FC6"/>
                </a:solidFill>
              </a:rPr>
              <a:t>Лекарственная </a:t>
            </a:r>
            <a:br>
              <a:rPr lang="ru-RU" b="1" dirty="0" smtClean="0">
                <a:solidFill>
                  <a:srgbClr val="0F6FC6"/>
                </a:solidFill>
              </a:rPr>
            </a:br>
            <a:r>
              <a:rPr lang="ru-RU" b="1" dirty="0" smtClean="0">
                <a:solidFill>
                  <a:srgbClr val="0F6FC6"/>
                </a:solidFill>
              </a:rPr>
              <a:t>терапия</a:t>
            </a:r>
            <a:endParaRPr lang="ru-RU" b="1" dirty="0">
              <a:solidFill>
                <a:srgbClr val="0F6FC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4306" y="4716252"/>
            <a:ext cx="106311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rgbClr val="0F6FC6"/>
                </a:solidFill>
              </a:rPr>
              <a:t>Лучевая </a:t>
            </a:r>
            <a:br>
              <a:rPr lang="ru-RU" b="1" dirty="0" smtClean="0">
                <a:solidFill>
                  <a:srgbClr val="0F6FC6"/>
                </a:solidFill>
              </a:rPr>
            </a:br>
            <a:r>
              <a:rPr lang="ru-RU" b="1" dirty="0" smtClean="0">
                <a:solidFill>
                  <a:srgbClr val="0F6FC6"/>
                </a:solidFill>
              </a:rPr>
              <a:t>терапия</a:t>
            </a:r>
            <a:endParaRPr lang="ru-RU" b="1" dirty="0">
              <a:solidFill>
                <a:srgbClr val="0F6FC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58496" y="4703812"/>
            <a:ext cx="1675522" cy="492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rgbClr val="0F6FC6"/>
                </a:solidFill>
              </a:rPr>
              <a:t>Хирургическое</a:t>
            </a:r>
            <a:br>
              <a:rPr lang="ru-RU" b="1" dirty="0" smtClean="0">
                <a:solidFill>
                  <a:srgbClr val="0F6FC6"/>
                </a:solidFill>
              </a:rPr>
            </a:br>
            <a:r>
              <a:rPr lang="ru-RU" b="1" dirty="0" smtClean="0">
                <a:solidFill>
                  <a:srgbClr val="0F6FC6"/>
                </a:solidFill>
              </a:rPr>
              <a:t>лечение</a:t>
            </a:r>
            <a:endParaRPr lang="ru-RU" b="1" dirty="0">
              <a:solidFill>
                <a:srgbClr val="0F6FC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611779"/>
            <a:ext cx="97209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Отчет ФФОМС Сведения об объеме и стоимости медицинской помощи пациентам с онкологическими заболеваниями, оказанной медицинскими организациями в 2023 году</a:t>
            </a:r>
            <a:endParaRPr lang="ru-RU" sz="1000" dirty="0"/>
          </a:p>
        </p:txBody>
      </p:sp>
      <p:pic>
        <p:nvPicPr>
          <p:cNvPr id="18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887635" y="2492943"/>
            <a:ext cx="1744644" cy="379498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38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290" y="365125"/>
            <a:ext cx="11711709" cy="1325563"/>
          </a:xfrm>
        </p:spPr>
        <p:txBody>
          <a:bodyPr/>
          <a:lstStyle/>
          <a:p>
            <a:r>
              <a:rPr lang="ru-RU" dirty="0" smtClean="0"/>
              <a:t>Расходы на лекарственную терапию в РФ в 2023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7225"/>
            <a:ext cx="3911600" cy="4984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Лекарственная терапия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8500" y="2257425"/>
            <a:ext cx="2603500" cy="1501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0000" dirty="0" smtClean="0"/>
              <a:t>75,1</a:t>
            </a:r>
            <a:endParaRPr lang="ru-RU" sz="10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016250" y="2408237"/>
            <a:ext cx="571500" cy="5175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/>
              <a:t>%</a:t>
            </a:r>
            <a:endParaRPr lang="ru-RU" sz="32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3425825"/>
            <a:ext cx="4641850" cy="814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от всех предоставленных средств по профилю "онкология"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flipH="1">
            <a:off x="5480050" y="2425700"/>
            <a:ext cx="5568950" cy="533401"/>
          </a:xfrm>
          <a:prstGeom prst="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условиях ДС - 92%</a:t>
            </a:r>
            <a:endParaRPr lang="ru-RU" sz="2400" dirty="0"/>
          </a:p>
        </p:txBody>
      </p:sp>
      <p:sp>
        <p:nvSpPr>
          <p:cNvPr id="8" name="Стрелка вправо 7"/>
          <p:cNvSpPr/>
          <p:nvPr/>
        </p:nvSpPr>
        <p:spPr>
          <a:xfrm flipH="1">
            <a:off x="5480050" y="3071812"/>
            <a:ext cx="5568950" cy="533401"/>
          </a:xfrm>
          <a:prstGeom prst="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условиях КС - 57%</a:t>
            </a:r>
            <a:endParaRPr lang="ru-RU" sz="2400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838200" y="4740274"/>
            <a:ext cx="6324600" cy="1474787"/>
          </a:xfrm>
          <a:prstGeom prst="right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Число госпитализаций с применением противоопухолевой лекарственной терапии от общего количества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518400" y="4939058"/>
            <a:ext cx="20892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smtClean="0"/>
              <a:t>ДС – 87%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smtClean="0"/>
              <a:t>КС – 32%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6611779"/>
            <a:ext cx="97209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Отчет ФФОМС Сведения об объеме и стоимости медицинской помощи пациентам с онкологическими заболеваниями, оказанной медицинскими организациями в 2023 году</a:t>
            </a:r>
            <a:endParaRPr lang="ru-RU" sz="1000" dirty="0"/>
          </a:p>
        </p:txBody>
      </p:sp>
      <p:pic>
        <p:nvPicPr>
          <p:cNvPr id="12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745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Нацпроект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Улучшение качества медицинской помощи пациентам с ЗНО – </a:t>
            </a:r>
            <a:br>
              <a:rPr lang="ru-RU" dirty="0" smtClean="0"/>
            </a:br>
            <a:r>
              <a:rPr lang="ru-RU" dirty="0" smtClean="0"/>
              <a:t>важный приоритет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81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744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Рейтинг препаратов </a:t>
            </a:r>
            <a:r>
              <a:rPr lang="ru-RU" dirty="0"/>
              <a:t>в ОМС</a:t>
            </a:r>
            <a:br>
              <a:rPr lang="ru-RU" dirty="0"/>
            </a:br>
            <a:r>
              <a:rPr lang="ru-RU" sz="2700" dirty="0"/>
              <a:t>Топ 15 МНН, закупаемых в </a:t>
            </a:r>
            <a:r>
              <a:rPr lang="ru-RU" sz="2700" dirty="0" smtClean="0"/>
              <a:t>2024 году (8 мес.), </a:t>
            </a:r>
            <a:r>
              <a:rPr lang="ru-RU" sz="2700" dirty="0"/>
              <a:t>в порядке убывания </a:t>
            </a:r>
            <a:r>
              <a:rPr lang="ru-RU" sz="2700" dirty="0" smtClean="0"/>
              <a:t>бюджета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8350" y="1827082"/>
            <a:ext cx="3848100" cy="4730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Российская Федерация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268578" y="1815068"/>
            <a:ext cx="3848100" cy="4730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Московская область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249212"/>
              </p:ext>
            </p:extLst>
          </p:nvPr>
        </p:nvGraphicFramePr>
        <p:xfrm>
          <a:off x="1102271" y="2160170"/>
          <a:ext cx="8460829" cy="425767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42047">
                  <a:extLst>
                    <a:ext uri="{9D8B030D-6E8A-4147-A177-3AD203B41FA5}">
                      <a16:colId xmlns:a16="http://schemas.microsoft.com/office/drawing/2014/main" val="4062530730"/>
                    </a:ext>
                  </a:extLst>
                </a:gridCol>
                <a:gridCol w="2755341">
                  <a:extLst>
                    <a:ext uri="{9D8B030D-6E8A-4147-A177-3AD203B41FA5}">
                      <a16:colId xmlns:a16="http://schemas.microsoft.com/office/drawing/2014/main" val="3844883968"/>
                    </a:ext>
                  </a:extLst>
                </a:gridCol>
                <a:gridCol w="1340517">
                  <a:extLst>
                    <a:ext uri="{9D8B030D-6E8A-4147-A177-3AD203B41FA5}">
                      <a16:colId xmlns:a16="http://schemas.microsoft.com/office/drawing/2014/main" val="1066784900"/>
                    </a:ext>
                  </a:extLst>
                </a:gridCol>
                <a:gridCol w="2622924">
                  <a:extLst>
                    <a:ext uri="{9D8B030D-6E8A-4147-A177-3AD203B41FA5}">
                      <a16:colId xmlns:a16="http://schemas.microsoft.com/office/drawing/2014/main" val="1306376606"/>
                    </a:ext>
                  </a:extLst>
                </a:gridCol>
              </a:tblGrid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Пембролизумаб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Пембролизумаб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9671381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Ниволумаб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Бевацизумаб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1503562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Бевацизумаб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Ниволумаб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2879624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Пертузумаб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Дурвалумаб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1539455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Трастузумаб эмтанзин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63275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Пертузумаб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4215832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Атезолизумаб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Трастузумаб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50748086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Трастузумаб</a:t>
                      </a:r>
                      <a:endParaRPr lang="ru-RU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63275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Атезолизумаб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50794719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Цетуксимаб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Трастузумаб эмтанзин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095523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kern="1200" dirty="0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Энзалутамид</a:t>
                      </a:r>
                      <a:endParaRPr lang="ru-RU" sz="1800" b="0" u="none" strike="noStrike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Ритуксимаб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5969673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Дурвалумаб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Цетуксимаб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430014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Олапариб</a:t>
                      </a:r>
                      <a:endParaRPr lang="ru-RU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Фулвестрант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31380392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Осимертиниб</a:t>
                      </a:r>
                      <a:endParaRPr lang="ru-RU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Доцетаксел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8527817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Панитумумаб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Даратумумаб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80177411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Рамуцирумаб</a:t>
                      </a:r>
                      <a:endParaRPr lang="ru-RU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Трипторелин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25511512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Дабрафениб</a:t>
                      </a:r>
                      <a:endParaRPr lang="ru-RU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Паклитаксел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1142269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671936" y="3874961"/>
            <a:ext cx="3020271" cy="8503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611779"/>
            <a:ext cx="42723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Данные </a:t>
            </a:r>
            <a:r>
              <a:rPr lang="ru-RU" sz="1000" dirty="0"/>
              <a:t>Единой информационной системы в сфере </a:t>
            </a:r>
            <a:r>
              <a:rPr lang="ru-RU" sz="1000" dirty="0" smtClean="0"/>
              <a:t>закупок, </a:t>
            </a:r>
            <a:r>
              <a:rPr lang="en-US" sz="1000" dirty="0"/>
              <a:t>zakupki.gov.ru</a:t>
            </a:r>
            <a:endParaRPr lang="ru-RU" sz="1000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9403535" y="2255925"/>
            <a:ext cx="400050" cy="4125628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875022" y="3502276"/>
            <a:ext cx="148309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dirty="0" smtClean="0"/>
              <a:t>74</a:t>
            </a:r>
            <a:endParaRPr lang="ru-RU" sz="10000" dirty="0"/>
          </a:p>
        </p:txBody>
      </p:sp>
      <p:sp>
        <p:nvSpPr>
          <p:cNvPr id="11" name="TextBox 10"/>
          <p:cNvSpPr txBox="1"/>
          <p:nvPr/>
        </p:nvSpPr>
        <p:spPr>
          <a:xfrm>
            <a:off x="10008825" y="4881710"/>
            <a:ext cx="1592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от общих расходов на препараты </a:t>
            </a:r>
            <a:endParaRPr lang="ru-RU" sz="2000" dirty="0"/>
          </a:p>
        </p:txBody>
      </p:sp>
      <p:pic>
        <p:nvPicPr>
          <p:cNvPr id="12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111528" y="3065853"/>
            <a:ext cx="133068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/>
              <a:t>Объем закупок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01183" y="6435574"/>
            <a:ext cx="350982" cy="1584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552165" y="6330146"/>
            <a:ext cx="2393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</a:t>
            </a:r>
            <a:r>
              <a:rPr lang="ru-RU" dirty="0" smtClean="0"/>
              <a:t>таблетированные ЛП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1160471" y="3808230"/>
            <a:ext cx="44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%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8658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Ключевой этап отбора пациентов для проведения лекарственной терапии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43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59"/>
          <a:stretch/>
        </p:blipFill>
        <p:spPr>
          <a:xfrm>
            <a:off x="0" y="0"/>
            <a:ext cx="12192000" cy="68453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699" y="393977"/>
            <a:ext cx="10272000" cy="117447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>Diagnosis bona – </a:t>
            </a:r>
            <a:r>
              <a:rPr lang="ru-RU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/>
            </a:r>
            <a:br>
              <a:rPr lang="ru-RU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</a:br>
            <a:r>
              <a:rPr lang="ru-RU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>                  </a:t>
            </a:r>
            <a:r>
              <a:rPr lang="en-US" sz="3733" b="1" dirty="0" err="1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>curatio</a:t>
            </a:r>
            <a:r>
              <a:rPr lang="en-US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> bona</a:t>
            </a:r>
            <a:r>
              <a:rPr lang="ru-RU" sz="3733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</a:rPr>
              <a:t>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12" y="6365161"/>
            <a:ext cx="1218608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33" dirty="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rPr>
              <a:t>*Хороший (правильный) диагноз – залог хорошего лечения (лат.)</a:t>
            </a:r>
            <a:br>
              <a:rPr lang="ru-RU" sz="1333" dirty="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rPr>
            </a:br>
            <a:r>
              <a:rPr lang="ru-RU" sz="1333" dirty="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rPr>
              <a:t>И. Тихий, "Н.И. Пирогов осматривает больного Д.И. Менделеева" 1855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99453" y="3619659"/>
            <a:ext cx="6121401" cy="2308324"/>
          </a:xfrm>
          <a:prstGeom prst="rect">
            <a:avLst/>
          </a:prstGeom>
          <a:solidFill>
            <a:schemeClr val="tx1">
              <a:alpha val="2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Diagnosis bona</a:t>
            </a: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 это:</a:t>
            </a:r>
          </a:p>
          <a:p>
            <a:pPr marL="380990" indent="-38099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адекватная тактика лечения пациента</a:t>
            </a:r>
          </a:p>
          <a:p>
            <a:pPr marL="380990" indent="-38099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жизнь пациента</a:t>
            </a:r>
          </a:p>
          <a:p>
            <a:pPr marL="380990" indent="-38099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благополучие близких пациента</a:t>
            </a:r>
          </a:p>
          <a:p>
            <a:pPr marL="380990" indent="-38099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эффективность расходования ресурсов</a:t>
            </a:r>
          </a:p>
          <a:p>
            <a:pPr marL="380990" indent="-38099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юридическая безопасность врача</a:t>
            </a:r>
          </a:p>
        </p:txBody>
      </p:sp>
    </p:spTree>
    <p:extLst>
      <p:ext uri="{BB962C8B-B14F-4D97-AF65-F5344CB8AC3E}">
        <p14:creationId xmlns:p14="http://schemas.microsoft.com/office/powerpoint/2010/main" val="166708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759" y="76200"/>
            <a:ext cx="11461066" cy="1196841"/>
          </a:xfrm>
        </p:spPr>
        <p:txBody>
          <a:bodyPr>
            <a:normAutofit/>
          </a:bodyPr>
          <a:lstStyle/>
          <a:p>
            <a:r>
              <a:rPr lang="ru-RU" sz="2400" b="0" dirty="0" smtClean="0"/>
              <a:t>Перечень лекарственных препаратов для проведения противоопухолевой лекарственной терапии при назначении которых необходимо </a:t>
            </a:r>
            <a:r>
              <a:rPr lang="ru-RU" sz="2400" b="0" dirty="0" smtClean="0">
                <a:solidFill>
                  <a:srgbClr val="002060"/>
                </a:solidFill>
              </a:rPr>
              <a:t>обязательное проведение молекулярно-генетических и (или) иммуногистохимических исследований</a:t>
            </a:r>
            <a:endParaRPr lang="ru-RU" sz="2400" b="0" dirty="0">
              <a:solidFill>
                <a:srgbClr val="002060"/>
              </a:solidFill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4294967295"/>
          </p:nvPr>
        </p:nvSpPr>
        <p:spPr>
          <a:xfrm>
            <a:off x="-178" y="6572788"/>
            <a:ext cx="12190942" cy="30426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ru-RU" sz="1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Методические рекомендации по способам оплаты медицинской помощи за счет средств ОМС на 2024 </a:t>
            </a:r>
            <a:r>
              <a:rPr lang="ru-RU" sz="1000" dirty="0">
                <a:solidFill>
                  <a:schemeClr val="tx1"/>
                </a:solidFill>
                <a:cs typeface="Times New Roman" panose="02020603050405020304" pitchFamily="18" charset="0"/>
              </a:rPr>
              <a:t>год в ред. письма Минздрава России от 15.07.2024 N 31-2/И/2-13408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89591"/>
              </p:ext>
            </p:extLst>
          </p:nvPr>
        </p:nvGraphicFramePr>
        <p:xfrm>
          <a:off x="478927" y="1222189"/>
          <a:ext cx="11234146" cy="5425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2833">
                  <a:extLst>
                    <a:ext uri="{9D8B030D-6E8A-4147-A177-3AD203B41FA5}">
                      <a16:colId xmlns:a16="http://schemas.microsoft.com/office/drawing/2014/main" val="2569767757"/>
                    </a:ext>
                  </a:extLst>
                </a:gridCol>
                <a:gridCol w="1795901">
                  <a:extLst>
                    <a:ext uri="{9D8B030D-6E8A-4147-A177-3AD203B41FA5}">
                      <a16:colId xmlns:a16="http://schemas.microsoft.com/office/drawing/2014/main" val="1412741126"/>
                    </a:ext>
                  </a:extLst>
                </a:gridCol>
                <a:gridCol w="3111189">
                  <a:extLst>
                    <a:ext uri="{9D8B030D-6E8A-4147-A177-3AD203B41FA5}">
                      <a16:colId xmlns:a16="http://schemas.microsoft.com/office/drawing/2014/main" val="549511712"/>
                    </a:ext>
                  </a:extLst>
                </a:gridCol>
                <a:gridCol w="1258953">
                  <a:extLst>
                    <a:ext uri="{9D8B030D-6E8A-4147-A177-3AD203B41FA5}">
                      <a16:colId xmlns:a16="http://schemas.microsoft.com/office/drawing/2014/main" val="1511607290"/>
                    </a:ext>
                  </a:extLst>
                </a:gridCol>
                <a:gridCol w="4415270">
                  <a:extLst>
                    <a:ext uri="{9D8B030D-6E8A-4147-A177-3AD203B41FA5}">
                      <a16:colId xmlns:a16="http://schemas.microsoft.com/office/drawing/2014/main" val="1877617246"/>
                    </a:ext>
                  </a:extLst>
                </a:gridCol>
              </a:tblGrid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МНН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Код </a:t>
                      </a:r>
                      <a:r>
                        <a:rPr lang="ru-RU" sz="1200" u="none" strike="noStrike" dirty="0" smtClean="0">
                          <a:effectLst/>
                        </a:rPr>
                        <a:t>МКБ-10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Код маркера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Результат исследования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/>
                </a:tc>
                <a:extLst>
                  <a:ext uri="{0D108BD9-81ED-4DB2-BD59-A6C34878D82A}">
                    <a16:rowId xmlns:a16="http://schemas.microsoft.com/office/drawing/2014/main" val="2228506239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Абемациклиб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Отсутствие </a:t>
                      </a:r>
                      <a:r>
                        <a:rPr lang="ru-RU" sz="1200" dirty="0" err="1">
                          <a:effectLst/>
                        </a:rPr>
                        <a:t>гиперэкспрессии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126727511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Алектиниб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C34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ALK/ROS1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транслокации в генах ALK или ROS 1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1968962144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Вемурафениб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C43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гене 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4201913869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Гефитиниб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C34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EGFR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гене EGFR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4113814383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Дабрафениб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C34, C43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гене 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715240660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Кобиметиниб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C43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гене 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781195505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Кризотиниб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C34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ALK/ROS1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транслокации в генах ALK или ROS 1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707853442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Лапатиниб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C50, C18, C19, C20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Гиперэкспрессия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425038437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Олапариб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C25, C50, C48.0, C48.1, C48.2, C56, C57, C61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BRCA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генах BRCA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685805006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Осимертиниб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C34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EGFR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мутаций в гене EGFR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4050034635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Палбоциклиб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Отсутствие </a:t>
                      </a:r>
                      <a:r>
                        <a:rPr lang="ru-RU" sz="1200" dirty="0" err="1">
                          <a:effectLst/>
                        </a:rPr>
                        <a:t>гиперэкспрессии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440071742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Панитумумаб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C18, C19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RAS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Отсутствие мутаций в гене RAS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240321354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Пертузумаб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C18, C19, 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Гиперэкспрессия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1527336287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Рибоциклиб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Отсутствие </a:t>
                      </a:r>
                      <a:r>
                        <a:rPr lang="ru-RU" sz="1200" dirty="0" err="1">
                          <a:effectLst/>
                        </a:rPr>
                        <a:t>гиперэкспрессии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644844829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Талазопариб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C50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BRCA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Наличие мутаций в генах BRCA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1549436470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Талазопариб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Отсутствие </a:t>
                      </a:r>
                      <a:r>
                        <a:rPr lang="ru-RU" sz="1200" dirty="0" err="1">
                          <a:effectLst/>
                        </a:rPr>
                        <a:t>гиперэкспрессии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2621651718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Траметиниб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C34, C43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BRAF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Наличие мутаций в гене BRAF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2038306715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Трастузумаб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C07, C08, C15, C16, C18, C19, C50, C54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Гиперэкспрессия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2846034664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Трастузумаб эмтанзин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C50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Гиперэкспрессия</a:t>
                      </a:r>
                      <a:r>
                        <a:rPr lang="ru-RU" sz="1200" dirty="0">
                          <a:effectLst/>
                        </a:rPr>
                        <a:t> белка HER2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170334598"/>
                  </a:ext>
                </a:extLst>
              </a:tr>
              <a:tr h="1932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Церитиниб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C34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ALK/ROS1</a:t>
                      </a:r>
                      <a:endParaRPr lang="ru-RU" sz="1200" b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Наличие </a:t>
                      </a:r>
                      <a:r>
                        <a:rPr lang="ru-RU" sz="1200" dirty="0" err="1">
                          <a:effectLst/>
                        </a:rPr>
                        <a:t>транслокации</a:t>
                      </a:r>
                      <a:r>
                        <a:rPr lang="ru-RU" sz="1200" dirty="0">
                          <a:effectLst/>
                        </a:rPr>
                        <a:t> в генах ALK или ROS1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19037" marR="19037" marT="31319" marB="31319" anchor="ctr"/>
                </a:tc>
                <a:extLst>
                  <a:ext uri="{0D108BD9-81ED-4DB2-BD59-A6C34878D82A}">
                    <a16:rowId xmlns:a16="http://schemas.microsoft.com/office/drawing/2014/main" val="3838059840"/>
                  </a:ext>
                </a:extLst>
              </a:tr>
            </a:tbl>
          </a:graphicData>
        </a:graphic>
      </p:graphicFrame>
      <p:pic>
        <p:nvPicPr>
          <p:cNvPr id="6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94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2" y="1631951"/>
            <a:ext cx="5830448" cy="49339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75" y="279401"/>
            <a:ext cx="10515600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0" dirty="0"/>
              <a:t>Контроль проведения исследований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375" y="1746250"/>
            <a:ext cx="5762625" cy="4786313"/>
          </a:xfrm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+mj-lt"/>
              </a:rPr>
              <a:t>«В </a:t>
            </a:r>
            <a:r>
              <a:rPr lang="ru-RU" dirty="0">
                <a:latin typeface="+mj-lt"/>
              </a:rPr>
              <a:t>целях повышения эффективности использования средств </a:t>
            </a:r>
            <a:r>
              <a:rPr lang="ru-RU" dirty="0" smtClean="0">
                <a:latin typeface="+mj-lt"/>
              </a:rPr>
              <a:t>ОМС на </a:t>
            </a:r>
            <a:r>
              <a:rPr lang="ru-RU" dirty="0">
                <a:latin typeface="+mj-lt"/>
              </a:rPr>
              <a:t>оказание медицинской помощи пациентам с онкологическими заболеваниями при назначении схем противоопухолевой лекарственной терапии с </a:t>
            </a:r>
            <a:r>
              <a:rPr lang="ru-RU" dirty="0" smtClean="0">
                <a:latin typeface="+mj-lt"/>
              </a:rPr>
              <a:t>применением указанных </a:t>
            </a:r>
            <a:r>
              <a:rPr lang="ru-RU" dirty="0">
                <a:latin typeface="+mj-lt"/>
              </a:rPr>
              <a:t>лекарственных </a:t>
            </a:r>
            <a:r>
              <a:rPr lang="ru-RU" dirty="0" smtClean="0">
                <a:latin typeface="+mj-lt"/>
              </a:rPr>
              <a:t>препаратов </a:t>
            </a:r>
            <a:r>
              <a:rPr lang="ru-RU" dirty="0">
                <a:latin typeface="+mj-lt"/>
              </a:rPr>
              <a:t>для лечения отдельных нозологий, необходимо обязательное проведение молекулярно-генетических исследований и (или) иммуногистохимических исследований (с получением определенных результатов проведенных исследований до назначения схемы противоопухолевой лекарственной терапии</a:t>
            </a:r>
            <a:r>
              <a:rPr lang="ru-RU" dirty="0" smtClean="0">
                <a:latin typeface="+mj-lt"/>
              </a:rPr>
              <a:t>).»</a:t>
            </a:r>
            <a:endParaRPr lang="ru-RU" dirty="0">
              <a:latin typeface="+mj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235700" y="1746250"/>
            <a:ext cx="5778500" cy="47863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+mj-lt"/>
              </a:rPr>
              <a:t>При назначении лекарственных препаратов</a:t>
            </a:r>
          </a:p>
          <a:p>
            <a:pPr lvl="1"/>
            <a:r>
              <a:rPr lang="ru-RU" dirty="0" smtClean="0">
                <a:latin typeface="+mj-lt"/>
              </a:rPr>
              <a:t>Абемациклиб</a:t>
            </a:r>
          </a:p>
          <a:p>
            <a:pPr lvl="1"/>
            <a:r>
              <a:rPr lang="ru-RU" dirty="0" smtClean="0">
                <a:latin typeface="+mj-lt"/>
              </a:rPr>
              <a:t>Лапатиниб</a:t>
            </a:r>
          </a:p>
          <a:p>
            <a:pPr lvl="1"/>
            <a:r>
              <a:rPr lang="ru-RU" dirty="0" smtClean="0">
                <a:latin typeface="+mj-lt"/>
              </a:rPr>
              <a:t>Палбоциклиб</a:t>
            </a:r>
          </a:p>
          <a:p>
            <a:pPr lvl="1"/>
            <a:r>
              <a:rPr lang="ru-RU" dirty="0" smtClean="0">
                <a:latin typeface="+mj-lt"/>
              </a:rPr>
              <a:t>Пертузумаб</a:t>
            </a:r>
          </a:p>
          <a:p>
            <a:pPr lvl="1"/>
            <a:r>
              <a:rPr lang="ru-RU" dirty="0" smtClean="0">
                <a:latin typeface="+mj-lt"/>
              </a:rPr>
              <a:t>Рибоциклиб</a:t>
            </a:r>
          </a:p>
          <a:p>
            <a:pPr lvl="1"/>
            <a:r>
              <a:rPr lang="ru-RU" dirty="0" smtClean="0">
                <a:latin typeface="+mj-lt"/>
              </a:rPr>
              <a:t>Талазопариб</a:t>
            </a:r>
          </a:p>
          <a:p>
            <a:pPr lvl="1"/>
            <a:r>
              <a:rPr lang="ru-RU" dirty="0" smtClean="0">
                <a:latin typeface="+mj-lt"/>
              </a:rPr>
              <a:t>Трастузумаб</a:t>
            </a:r>
          </a:p>
          <a:p>
            <a:pPr lvl="1"/>
            <a:r>
              <a:rPr lang="ru-RU" dirty="0">
                <a:latin typeface="+mj-lt"/>
              </a:rPr>
              <a:t>Трастузумаб эмтанзин</a:t>
            </a:r>
          </a:p>
          <a:p>
            <a:pPr marL="0" indent="0">
              <a:buNone/>
            </a:pPr>
            <a:r>
              <a:rPr lang="ru-RU" b="1" dirty="0" smtClean="0">
                <a:latin typeface="+mj-lt"/>
              </a:rPr>
              <a:t>обязательно определение </a:t>
            </a:r>
            <a:br>
              <a:rPr lang="ru-RU" b="1" dirty="0" smtClean="0">
                <a:latin typeface="+mj-lt"/>
              </a:rPr>
            </a:br>
            <a:r>
              <a:rPr lang="en-US" b="1" dirty="0" smtClean="0">
                <a:latin typeface="+mj-lt"/>
              </a:rPr>
              <a:t>HER2</a:t>
            </a:r>
            <a:r>
              <a:rPr lang="ru-RU" b="1" dirty="0" smtClean="0">
                <a:latin typeface="+mj-lt"/>
              </a:rPr>
              <a:t> статуса</a:t>
            </a:r>
            <a:endParaRPr lang="ru-RU" b="1" dirty="0">
              <a:latin typeface="+mj-lt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4294967295"/>
          </p:nvPr>
        </p:nvSpPr>
        <p:spPr>
          <a:xfrm>
            <a:off x="-178" y="6591300"/>
            <a:ext cx="12190942" cy="2667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ru-RU" sz="1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Методические рекомендации по способам оплаты медицинской помощи за счет средств ОМС на 2024 </a:t>
            </a:r>
            <a:r>
              <a:rPr lang="ru-RU" sz="1000" dirty="0">
                <a:solidFill>
                  <a:schemeClr val="tx1"/>
                </a:solidFill>
                <a:cs typeface="Times New Roman" panose="02020603050405020304" pitchFamily="18" charset="0"/>
              </a:rPr>
              <a:t>год в ред. письма Минздрава России от 15.07.2024 N 31-2/И/2-13408</a:t>
            </a:r>
          </a:p>
        </p:txBody>
      </p:sp>
      <p:pic>
        <p:nvPicPr>
          <p:cNvPr id="7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57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78972BF-484C-4133-0BC5-6E279FCE2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639" y="1872593"/>
            <a:ext cx="3037557" cy="40792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31306" y="4567421"/>
            <a:ext cx="37177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295">
              <a:defRPr/>
            </a:pPr>
            <a:r>
              <a:rPr lang="ru-RU" sz="1600" dirty="0">
                <a:solidFill>
                  <a:srgbClr val="C00000"/>
                </a:solidFill>
              </a:rPr>
              <a:t>При направлении материала на диагностику </a:t>
            </a:r>
            <a:r>
              <a:rPr lang="en-US" sz="1600" dirty="0">
                <a:solidFill>
                  <a:srgbClr val="C00000"/>
                </a:solidFill>
              </a:rPr>
              <a:t>PD-L1</a:t>
            </a:r>
            <a:r>
              <a:rPr lang="ru-RU" sz="1600" dirty="0">
                <a:solidFill>
                  <a:srgbClr val="C00000"/>
                </a:solidFill>
              </a:rPr>
              <a:t> необходимо указывать наименование </a:t>
            </a:r>
            <a:r>
              <a:rPr lang="ru-RU" sz="1600" b="1" dirty="0">
                <a:solidFill>
                  <a:srgbClr val="C00000"/>
                </a:solidFill>
              </a:rPr>
              <a:t>лекарственного препарата </a:t>
            </a:r>
          </a:p>
          <a:p>
            <a:pPr algn="ctr" defTabSz="685295">
              <a:defRPr/>
            </a:pPr>
            <a:r>
              <a:rPr lang="ru-RU" sz="1600" dirty="0">
                <a:solidFill>
                  <a:srgbClr val="C00000"/>
                </a:solidFill>
              </a:rPr>
              <a:t>или </a:t>
            </a:r>
            <a:r>
              <a:rPr lang="ru-RU" sz="1600" b="1" dirty="0">
                <a:solidFill>
                  <a:srgbClr val="C00000"/>
                </a:solidFill>
              </a:rPr>
              <a:t>антитела (клон)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246" y="6602383"/>
            <a:ext cx="7273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</a:rPr>
              <a:t>Инструкции по медицинскому применению лекарственных препаратов и антител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8481" y="5971541"/>
            <a:ext cx="1503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295">
              <a:lnSpc>
                <a:spcPct val="80000"/>
              </a:lnSpc>
              <a:defRPr/>
            </a:pPr>
            <a:r>
              <a:rPr lang="en-US" sz="1600" b="1" dirty="0">
                <a:solidFill>
                  <a:srgbClr val="C0504D"/>
                </a:solidFill>
              </a:rPr>
              <a:t>sp142</a:t>
            </a:r>
            <a:endParaRPr lang="ru-RU" sz="1600" b="1" dirty="0">
              <a:solidFill>
                <a:srgbClr val="C0504D"/>
              </a:solidFill>
            </a:endParaRPr>
          </a:p>
          <a:p>
            <a:pPr algn="ctr" defTabSz="685295">
              <a:lnSpc>
                <a:spcPct val="80000"/>
              </a:lnSpc>
              <a:defRPr/>
            </a:pPr>
            <a:r>
              <a:rPr lang="en-US" sz="1600" b="1" dirty="0">
                <a:solidFill>
                  <a:srgbClr val="C0504D"/>
                </a:solidFill>
              </a:rPr>
              <a:t>sp263</a:t>
            </a:r>
            <a:endParaRPr lang="ru-RU" sz="1600" b="1" dirty="0">
              <a:solidFill>
                <a:srgbClr val="C0504D"/>
              </a:solidFill>
            </a:endParaRPr>
          </a:p>
          <a:p>
            <a:pPr algn="ctr" defTabSz="685295">
              <a:lnSpc>
                <a:spcPct val="80000"/>
              </a:lnSpc>
              <a:defRPr/>
            </a:pPr>
            <a:r>
              <a:rPr lang="en-US" sz="1600" b="1" dirty="0">
                <a:solidFill>
                  <a:srgbClr val="C0504D"/>
                </a:solidFill>
              </a:rPr>
              <a:t>22C3</a:t>
            </a:r>
            <a:endParaRPr lang="ru-RU" sz="1050" dirty="0">
              <a:solidFill>
                <a:srgbClr val="C0504D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2132" y="5895565"/>
            <a:ext cx="3011397" cy="688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295">
              <a:lnSpc>
                <a:spcPct val="80000"/>
              </a:lnSpc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Разные клоны по-разному окрашивают опухолевые и иммунные клетки</a:t>
            </a:r>
          </a:p>
        </p:txBody>
      </p:sp>
      <p:pic>
        <p:nvPicPr>
          <p:cNvPr id="13" name="Picture 2" descr="https://cdn.culture.ru/images/25952c4d-c3d2-5ce6-81d4-1be98df177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17" r="35517"/>
          <a:stretch>
            <a:fillRect/>
          </a:stretch>
        </p:blipFill>
        <p:spPr bwMode="auto">
          <a:xfrm>
            <a:off x="442166" y="1872594"/>
            <a:ext cx="1771421" cy="407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626916" y="5778126"/>
            <a:ext cx="540533" cy="10150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5996" b="1" dirty="0">
                <a:solidFill>
                  <a:srgbClr val="C0504D"/>
                </a:solidFill>
              </a:rPr>
              <a:t>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C6BF83-CC6D-A5A3-CEFF-87F70B0740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17" y="3933670"/>
            <a:ext cx="2480793" cy="2018493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искусство, шаблон, Орнамент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E27B6A50-B851-EF57-9FD1-EF4E65380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17" y="1872593"/>
            <a:ext cx="2480793" cy="1996447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1EB5562C-ECEC-DD23-66FD-A74E0DD6BFA2}"/>
              </a:ext>
            </a:extLst>
          </p:cNvPr>
          <p:cNvSpPr/>
          <p:nvPr/>
        </p:nvSpPr>
        <p:spPr>
          <a:xfrm>
            <a:off x="3189031" y="4475730"/>
            <a:ext cx="1027987" cy="102798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295">
              <a:defRPr/>
            </a:pPr>
            <a:endParaRPr lang="ru-RU" sz="1349">
              <a:solidFill>
                <a:prstClr val="white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88167559-75D5-3686-B271-84A25257C292}"/>
              </a:ext>
            </a:extLst>
          </p:cNvPr>
          <p:cNvSpPr/>
          <p:nvPr/>
        </p:nvSpPr>
        <p:spPr>
          <a:xfrm>
            <a:off x="3561249" y="2542515"/>
            <a:ext cx="1027987" cy="102798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295">
              <a:defRPr/>
            </a:pPr>
            <a:endParaRPr lang="ru-RU" sz="1349">
              <a:solidFill>
                <a:prstClr val="white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B39966-4E30-2B62-3243-AD7B83AD2CD5}"/>
              </a:ext>
            </a:extLst>
          </p:cNvPr>
          <p:cNvSpPr txBox="1"/>
          <p:nvPr/>
        </p:nvSpPr>
        <p:spPr>
          <a:xfrm>
            <a:off x="5286893" y="5893499"/>
            <a:ext cx="3034303" cy="885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295">
              <a:lnSpc>
                <a:spcPct val="80000"/>
              </a:lnSpc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Для разных антител используется разная система оценки </a:t>
            </a: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окрашивания (методика подсчета)</a:t>
            </a: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1" name="Пузырек для мыслей: облако 30">
            <a:extLst>
              <a:ext uri="{FF2B5EF4-FFF2-40B4-BE49-F238E27FC236}">
                <a16:creationId xmlns:a16="http://schemas.microsoft.com/office/drawing/2014/main" id="{9C9B69B0-5308-3A82-A731-BCE316886692}"/>
              </a:ext>
            </a:extLst>
          </p:cNvPr>
          <p:cNvSpPr/>
          <p:nvPr/>
        </p:nvSpPr>
        <p:spPr>
          <a:xfrm rot="270196">
            <a:off x="4624853" y="1803377"/>
            <a:ext cx="1721848" cy="974948"/>
          </a:xfrm>
          <a:prstGeom prst="cloudCallout">
            <a:avLst>
              <a:gd name="adj1" fmla="val 66643"/>
              <a:gd name="adj2" fmla="val -9977"/>
            </a:avLst>
          </a:prstGeom>
          <a:solidFill>
            <a:schemeClr val="bg1"/>
          </a:solidFill>
          <a:ln>
            <a:solidFill>
              <a:srgbClr val="5994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295">
              <a:defRPr/>
            </a:pPr>
            <a:endParaRPr lang="ru-RU" sz="1349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9758496">
            <a:off x="5153798" y="1919429"/>
            <a:ext cx="53091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1799" b="1" dirty="0">
                <a:solidFill>
                  <a:srgbClr val="C00000"/>
                </a:solidFill>
              </a:rPr>
              <a:t>ТР</a:t>
            </a:r>
            <a:r>
              <a:rPr lang="en-US" sz="1799" b="1" dirty="0">
                <a:solidFill>
                  <a:srgbClr val="C00000"/>
                </a:solidFill>
              </a:rPr>
              <a:t>S</a:t>
            </a:r>
            <a:endParaRPr lang="ru-RU" sz="1799" b="1" dirty="0">
              <a:solidFill>
                <a:srgbClr val="C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2AA0E5-0F3C-8B97-DE7D-AE1F3A8A91CD}"/>
              </a:ext>
            </a:extLst>
          </p:cNvPr>
          <p:cNvSpPr txBox="1"/>
          <p:nvPr/>
        </p:nvSpPr>
        <p:spPr>
          <a:xfrm rot="990888">
            <a:off x="5704231" y="2013199"/>
            <a:ext cx="538930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en-US" sz="1799" b="1" dirty="0">
                <a:solidFill>
                  <a:srgbClr val="C00000"/>
                </a:solidFill>
              </a:rPr>
              <a:t>CPS</a:t>
            </a:r>
            <a:endParaRPr lang="ru-RU" sz="1799" b="1" dirty="0">
              <a:solidFill>
                <a:srgbClr val="C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DFDDBF-B646-BD25-ABA6-940D08B92D0A}"/>
              </a:ext>
            </a:extLst>
          </p:cNvPr>
          <p:cNvSpPr txBox="1"/>
          <p:nvPr/>
        </p:nvSpPr>
        <p:spPr>
          <a:xfrm rot="20838199">
            <a:off x="5154880" y="2360832"/>
            <a:ext cx="423514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en-US" sz="1799" b="1" dirty="0">
                <a:solidFill>
                  <a:srgbClr val="C00000"/>
                </a:solidFill>
              </a:rPr>
              <a:t>TC</a:t>
            </a:r>
            <a:endParaRPr lang="ru-RU" sz="1799" b="1" dirty="0">
              <a:solidFill>
                <a:srgbClr val="C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94FA1C-BBF0-E9D5-9A93-AC4DEFA4590E}"/>
              </a:ext>
            </a:extLst>
          </p:cNvPr>
          <p:cNvSpPr txBox="1"/>
          <p:nvPr/>
        </p:nvSpPr>
        <p:spPr>
          <a:xfrm rot="725058">
            <a:off x="4765064" y="1892724"/>
            <a:ext cx="375424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en-US" sz="1799" b="1" dirty="0">
                <a:solidFill>
                  <a:srgbClr val="C00000"/>
                </a:solidFill>
              </a:rPr>
              <a:t>IC</a:t>
            </a:r>
            <a:endParaRPr lang="ru-RU" sz="1799" b="1" dirty="0">
              <a:solidFill>
                <a:srgbClr val="C0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359317-B897-8F35-2801-3AF7B0BA171E}"/>
              </a:ext>
            </a:extLst>
          </p:cNvPr>
          <p:cNvSpPr txBox="1"/>
          <p:nvPr/>
        </p:nvSpPr>
        <p:spPr>
          <a:xfrm rot="3033486">
            <a:off x="5893421" y="1822203"/>
            <a:ext cx="301686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1799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8D8F17-7735-88C9-197D-12D50D6727CF}"/>
              </a:ext>
            </a:extLst>
          </p:cNvPr>
          <p:cNvSpPr txBox="1"/>
          <p:nvPr/>
        </p:nvSpPr>
        <p:spPr>
          <a:xfrm rot="1015616">
            <a:off x="5590482" y="2350371"/>
            <a:ext cx="301686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1799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2705D3-2E2E-CCB8-A0C4-8744178E84C1}"/>
              </a:ext>
            </a:extLst>
          </p:cNvPr>
          <p:cNvSpPr txBox="1"/>
          <p:nvPr/>
        </p:nvSpPr>
        <p:spPr>
          <a:xfrm rot="13290284">
            <a:off x="4853953" y="2172881"/>
            <a:ext cx="301686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1799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2F14C7-4A10-659C-B3FC-09193222F5E3}"/>
              </a:ext>
            </a:extLst>
          </p:cNvPr>
          <p:cNvSpPr txBox="1"/>
          <p:nvPr/>
        </p:nvSpPr>
        <p:spPr>
          <a:xfrm rot="19679405">
            <a:off x="5417116" y="2099521"/>
            <a:ext cx="301686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1799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DBD2B7-0B16-CC7E-4A7E-CC3DD53C9D36}"/>
              </a:ext>
            </a:extLst>
          </p:cNvPr>
          <p:cNvSpPr txBox="1"/>
          <p:nvPr/>
        </p:nvSpPr>
        <p:spPr>
          <a:xfrm>
            <a:off x="8422397" y="2030469"/>
            <a:ext cx="3626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295">
              <a:defRPr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 зависимости от выбранного антитела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назначается терапия различными </a:t>
            </a: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препаратами</a:t>
            </a: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35" name="Рисунок 34" descr="Изображение выглядит как снимок экрана, Графика, Шрифт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77C7DEA6-807D-AA34-B39C-7A40EE082D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94078" y="3093324"/>
            <a:ext cx="1392197" cy="139219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21D2EDC-27C5-E0FB-C454-247BF93BB7DB}"/>
              </a:ext>
            </a:extLst>
          </p:cNvPr>
          <p:cNvSpPr txBox="1"/>
          <p:nvPr/>
        </p:nvSpPr>
        <p:spPr>
          <a:xfrm>
            <a:off x="8346218" y="1872594"/>
            <a:ext cx="484428" cy="11994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7194" b="1" dirty="0">
                <a:solidFill>
                  <a:srgbClr val="C0504D"/>
                </a:solidFill>
              </a:rPr>
              <a:t>!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7C7DF3-232C-71B1-0068-0CA71AF2D801}"/>
              </a:ext>
            </a:extLst>
          </p:cNvPr>
          <p:cNvSpPr txBox="1"/>
          <p:nvPr/>
        </p:nvSpPr>
        <p:spPr>
          <a:xfrm>
            <a:off x="11684284" y="1872594"/>
            <a:ext cx="484428" cy="11994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295">
              <a:defRPr/>
            </a:pPr>
            <a:r>
              <a:rPr lang="ru-RU" sz="7194" b="1" dirty="0">
                <a:solidFill>
                  <a:srgbClr val="C0504D"/>
                </a:solidFill>
              </a:rPr>
              <a:t>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66" y="299884"/>
            <a:ext cx="10911634" cy="92887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dirty="0"/>
              <a:t>Важность коммуникации клинициста и патолога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2166" y="1193932"/>
            <a:ext cx="10515600" cy="48656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Диагностика PD-L1. Выбор антитела (клона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9" name="Объект 29"/>
          <p:cNvPicPr>
            <a:picLocks noGrp="1" noChangeAspect="1" noChangeArrowheads="1"/>
          </p:cNvPicPr>
          <p:nvPr/>
        </p:nvPicPr>
        <p:blipFill>
          <a:blip r:embed="rId7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78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70000"/>
              </a:lnSpc>
            </a:pPr>
            <a:r>
              <a:rPr lang="ru-RU" b="0" dirty="0"/>
              <a:t>Центры лабораторной диагностики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951000" y="1827611"/>
            <a:ext cx="10402800" cy="1067989"/>
          </a:xfrm>
        </p:spPr>
        <p:txBody>
          <a:bodyPr anchor="ctr"/>
          <a:lstStyle/>
          <a:p>
            <a:pPr marL="0" indent="0">
              <a:lnSpc>
                <a:spcPct val="80000"/>
              </a:lnSpc>
              <a:buNone/>
            </a:pPr>
            <a:r>
              <a:rPr lang="ru-RU" sz="3200" dirty="0"/>
              <a:t>Распределение объемов ОМС</a:t>
            </a:r>
            <a:br>
              <a:rPr lang="ru-RU" sz="3200" dirty="0"/>
            </a:br>
            <a:r>
              <a:rPr lang="ru-RU" sz="3200" dirty="0"/>
              <a:t>в амбулаторно-поликлинических условиях на 2024 год</a:t>
            </a:r>
          </a:p>
        </p:txBody>
      </p:sp>
      <p:sp>
        <p:nvSpPr>
          <p:cNvPr id="16" name="Подзаголовок 5"/>
          <p:cNvSpPr txBox="1">
            <a:spLocks/>
          </p:cNvSpPr>
          <p:nvPr/>
        </p:nvSpPr>
        <p:spPr>
          <a:xfrm>
            <a:off x="8217321" y="5472701"/>
            <a:ext cx="4064000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750 случаев</a:t>
            </a:r>
          </a:p>
        </p:txBody>
      </p:sp>
      <p:pic>
        <p:nvPicPr>
          <p:cNvPr id="15" name="Рисунок 14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14153"/>
          <a:stretch>
            <a:fillRect/>
          </a:stretch>
        </p:blipFill>
        <p:spPr>
          <a:xfrm>
            <a:off x="0" y="3149600"/>
            <a:ext cx="4064000" cy="2322513"/>
          </a:xfrm>
        </p:spPr>
      </p:pic>
      <p:pic>
        <p:nvPicPr>
          <p:cNvPr id="7" name="Рисунок 6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" r="7149"/>
          <a:stretch>
            <a:fillRect/>
          </a:stretch>
        </p:blipFill>
        <p:spPr>
          <a:xfrm>
            <a:off x="8128000" y="3149600"/>
            <a:ext cx="4064000" cy="2322513"/>
          </a:xfrm>
        </p:spPr>
      </p:pic>
      <p:pic>
        <p:nvPicPr>
          <p:cNvPr id="8" name="Рисунок 7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6" b="7576"/>
          <a:stretch>
            <a:fillRect/>
          </a:stretch>
        </p:blipFill>
        <p:spPr>
          <a:xfrm>
            <a:off x="4064000" y="3149600"/>
            <a:ext cx="4064000" cy="2322513"/>
          </a:xfrm>
        </p:spPr>
      </p:pic>
      <p:sp>
        <p:nvSpPr>
          <p:cNvPr id="17" name="Подзаголовок 5"/>
          <p:cNvSpPr txBox="1">
            <a:spLocks/>
          </p:cNvSpPr>
          <p:nvPr/>
        </p:nvSpPr>
        <p:spPr>
          <a:xfrm>
            <a:off x="4064000" y="5472701"/>
            <a:ext cx="4064000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1 500 случаев</a:t>
            </a:r>
          </a:p>
        </p:txBody>
      </p:sp>
      <p:sp>
        <p:nvSpPr>
          <p:cNvPr id="18" name="Подзаголовок 5"/>
          <p:cNvSpPr txBox="1">
            <a:spLocks/>
          </p:cNvSpPr>
          <p:nvPr/>
        </p:nvSpPr>
        <p:spPr>
          <a:xfrm>
            <a:off x="951000" y="5472701"/>
            <a:ext cx="3040521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6 185 случаев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" y="6600984"/>
            <a:ext cx="12191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ea typeface="Frank Ruhl Libre Medium"/>
                <a:cs typeface="Frank Ruhl Libre Medium"/>
              </a:rPr>
              <a:t>Решение Комиссии по разработке Московской областной программы ОМС </a:t>
            </a:r>
            <a:r>
              <a:rPr lang="ru-RU" sz="1000" dirty="0" smtClean="0">
                <a:ea typeface="Frank Ruhl Libre Medium"/>
                <a:cs typeface="Frank Ruhl Libre Medium"/>
              </a:rPr>
              <a:t>28.08.2024 </a:t>
            </a:r>
            <a:r>
              <a:rPr lang="ru-RU" sz="1000" dirty="0">
                <a:ea typeface="Frank Ruhl Libre Medium"/>
                <a:cs typeface="Frank Ruhl Libre Medium"/>
              </a:rPr>
              <a:t>(Протокол № </a:t>
            </a:r>
            <a:r>
              <a:rPr lang="ru-RU" sz="1000" dirty="0" smtClean="0">
                <a:ea typeface="Frank Ruhl Libre Medium"/>
                <a:cs typeface="Frank Ruhl Libre Medium"/>
              </a:rPr>
              <a:t>165)</a:t>
            </a:r>
            <a:endParaRPr lang="ru-RU" sz="1000" dirty="0">
              <a:ea typeface="Frank Ruhl Libre Medium"/>
              <a:cs typeface="Frank Ruhl Libre Medium"/>
            </a:endParaRPr>
          </a:p>
        </p:txBody>
      </p:sp>
      <p:sp>
        <p:nvSpPr>
          <p:cNvPr id="14" name="Подзаголовок 5"/>
          <p:cNvSpPr txBox="1">
            <a:spLocks/>
          </p:cNvSpPr>
          <p:nvPr/>
        </p:nvSpPr>
        <p:spPr>
          <a:xfrm>
            <a:off x="-72478" y="5476659"/>
            <a:ext cx="1637119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b="1" dirty="0">
                <a:latin typeface="+mn-lt"/>
              </a:rPr>
              <a:t>МГИ</a:t>
            </a:r>
          </a:p>
        </p:txBody>
      </p:sp>
      <p:sp>
        <p:nvSpPr>
          <p:cNvPr id="20" name="Подзаголовок 5"/>
          <p:cNvSpPr txBox="1">
            <a:spLocks/>
          </p:cNvSpPr>
          <p:nvPr/>
        </p:nvSpPr>
        <p:spPr>
          <a:xfrm>
            <a:off x="8217321" y="5855982"/>
            <a:ext cx="4064000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11 734 случая</a:t>
            </a:r>
          </a:p>
        </p:txBody>
      </p:sp>
      <p:sp>
        <p:nvSpPr>
          <p:cNvPr id="21" name="Подзаголовок 5"/>
          <p:cNvSpPr txBox="1">
            <a:spLocks/>
          </p:cNvSpPr>
          <p:nvPr/>
        </p:nvSpPr>
        <p:spPr>
          <a:xfrm>
            <a:off x="4064000" y="5855982"/>
            <a:ext cx="4064000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1 500 случаев</a:t>
            </a:r>
          </a:p>
        </p:txBody>
      </p:sp>
      <p:sp>
        <p:nvSpPr>
          <p:cNvPr id="22" name="Подзаголовок 5"/>
          <p:cNvSpPr txBox="1">
            <a:spLocks/>
          </p:cNvSpPr>
          <p:nvPr/>
        </p:nvSpPr>
        <p:spPr>
          <a:xfrm>
            <a:off x="951000" y="5855982"/>
            <a:ext cx="3040521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dirty="0">
                <a:latin typeface="+mn-lt"/>
              </a:rPr>
              <a:t>30 702 случая</a:t>
            </a:r>
          </a:p>
        </p:txBody>
      </p:sp>
      <p:sp>
        <p:nvSpPr>
          <p:cNvPr id="23" name="Подзаголовок 5"/>
          <p:cNvSpPr txBox="1">
            <a:spLocks/>
          </p:cNvSpPr>
          <p:nvPr/>
        </p:nvSpPr>
        <p:spPr>
          <a:xfrm>
            <a:off x="-72478" y="5856730"/>
            <a:ext cx="1637119" cy="49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None/>
              <a:defRPr sz="16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kta"/>
              <a:buNone/>
              <a:defRPr sz="18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>
            <a:pPr marL="10584" indent="-10584">
              <a:lnSpc>
                <a:spcPct val="80000"/>
              </a:lnSpc>
            </a:pPr>
            <a:r>
              <a:rPr lang="ru-RU" sz="2667" b="1" dirty="0">
                <a:latin typeface="+mn-lt"/>
              </a:rPr>
              <a:t>ПАИ</a:t>
            </a:r>
          </a:p>
        </p:txBody>
      </p:sp>
      <p:pic>
        <p:nvPicPr>
          <p:cNvPr id="24" name="Объект 29"/>
          <p:cNvPicPr>
            <a:picLocks noGrp="1" noChangeAspect="1" noChangeArrowheads="1"/>
          </p:cNvPicPr>
          <p:nvPr/>
        </p:nvPicPr>
        <p:blipFill>
          <a:blip r:embed="rId6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43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Эффективная </a:t>
            </a:r>
            <a:r>
              <a:rPr lang="ru-RU" sz="4000" dirty="0" err="1" smtClean="0"/>
              <a:t>онкопомощь</a:t>
            </a:r>
            <a:r>
              <a:rPr lang="ru-RU" sz="4000" dirty="0" smtClean="0"/>
              <a:t> это</a:t>
            </a:r>
            <a:endParaRPr lang="ru-RU" sz="40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817885" y="875495"/>
            <a:ext cx="4739472" cy="5447670"/>
            <a:chOff x="4080362" y="690663"/>
            <a:chExt cx="4739472" cy="5447670"/>
          </a:xfrm>
          <a:solidFill>
            <a:srgbClr val="0F6FC6"/>
          </a:solidFill>
        </p:grpSpPr>
        <p:sp>
          <p:nvSpPr>
            <p:cNvPr id="10" name="Полилиния 9"/>
            <p:cNvSpPr/>
            <p:nvPr/>
          </p:nvSpPr>
          <p:spPr>
            <a:xfrm>
              <a:off x="5823616" y="3142115"/>
              <a:ext cx="2996218" cy="2996218"/>
            </a:xfrm>
            <a:custGeom>
              <a:avLst/>
              <a:gdLst>
                <a:gd name="connsiteX0" fmla="*/ 2126728 w 2996218"/>
                <a:gd name="connsiteY0" fmla="*/ 477712 h 2996218"/>
                <a:gd name="connsiteX1" fmla="*/ 2359787 w 2996218"/>
                <a:gd name="connsiteY1" fmla="*/ 282143 h 2996218"/>
                <a:gd name="connsiteX2" fmla="*/ 2545973 w 2996218"/>
                <a:gd name="connsiteY2" fmla="*/ 438372 h 2996218"/>
                <a:gd name="connsiteX3" fmla="*/ 2393845 w 2996218"/>
                <a:gd name="connsiteY3" fmla="*/ 701850 h 2996218"/>
                <a:gd name="connsiteX4" fmla="*/ 2635558 w 2996218"/>
                <a:gd name="connsiteY4" fmla="*/ 1120509 h 2996218"/>
                <a:gd name="connsiteX5" fmla="*/ 2939800 w 2996218"/>
                <a:gd name="connsiteY5" fmla="*/ 1120501 h 2996218"/>
                <a:gd name="connsiteX6" fmla="*/ 2982005 w 2996218"/>
                <a:gd name="connsiteY6" fmla="*/ 1359857 h 2996218"/>
                <a:gd name="connsiteX7" fmla="*/ 2696108 w 2996218"/>
                <a:gd name="connsiteY7" fmla="*/ 1463907 h 2996218"/>
                <a:gd name="connsiteX8" fmla="*/ 2612162 w 2996218"/>
                <a:gd name="connsiteY8" fmla="*/ 1939988 h 2996218"/>
                <a:gd name="connsiteX9" fmla="*/ 2845231 w 2996218"/>
                <a:gd name="connsiteY9" fmla="*/ 2135545 h 2996218"/>
                <a:gd name="connsiteX10" fmla="*/ 2723706 w 2996218"/>
                <a:gd name="connsiteY10" fmla="*/ 2346032 h 2996218"/>
                <a:gd name="connsiteX11" fmla="*/ 2437814 w 2996218"/>
                <a:gd name="connsiteY11" fmla="*/ 2241968 h 2996218"/>
                <a:gd name="connsiteX12" fmla="*/ 2067489 w 2996218"/>
                <a:gd name="connsiteY12" fmla="*/ 2552708 h 2996218"/>
                <a:gd name="connsiteX13" fmla="*/ 2120328 w 2996218"/>
                <a:gd name="connsiteY13" fmla="*/ 2852327 h 2996218"/>
                <a:gd name="connsiteX14" fmla="*/ 1891936 w 2996218"/>
                <a:gd name="connsiteY14" fmla="*/ 2935454 h 2996218"/>
                <a:gd name="connsiteX15" fmla="*/ 1739822 w 2996218"/>
                <a:gd name="connsiteY15" fmla="*/ 2671969 h 2996218"/>
                <a:gd name="connsiteX16" fmla="*/ 1256397 w 2996218"/>
                <a:gd name="connsiteY16" fmla="*/ 2671969 h 2996218"/>
                <a:gd name="connsiteX17" fmla="*/ 1104282 w 2996218"/>
                <a:gd name="connsiteY17" fmla="*/ 2935454 h 2996218"/>
                <a:gd name="connsiteX18" fmla="*/ 875890 w 2996218"/>
                <a:gd name="connsiteY18" fmla="*/ 2852327 h 2996218"/>
                <a:gd name="connsiteX19" fmla="*/ 928729 w 2996218"/>
                <a:gd name="connsiteY19" fmla="*/ 2552708 h 2996218"/>
                <a:gd name="connsiteX20" fmla="*/ 558404 w 2996218"/>
                <a:gd name="connsiteY20" fmla="*/ 2241968 h 2996218"/>
                <a:gd name="connsiteX21" fmla="*/ 272512 w 2996218"/>
                <a:gd name="connsiteY21" fmla="*/ 2346032 h 2996218"/>
                <a:gd name="connsiteX22" fmla="*/ 150987 w 2996218"/>
                <a:gd name="connsiteY22" fmla="*/ 2135545 h 2996218"/>
                <a:gd name="connsiteX23" fmla="*/ 384056 w 2996218"/>
                <a:gd name="connsiteY23" fmla="*/ 1939988 h 2996218"/>
                <a:gd name="connsiteX24" fmla="*/ 300110 w 2996218"/>
                <a:gd name="connsiteY24" fmla="*/ 1463907 h 2996218"/>
                <a:gd name="connsiteX25" fmla="*/ 14213 w 2996218"/>
                <a:gd name="connsiteY25" fmla="*/ 1359857 h 2996218"/>
                <a:gd name="connsiteX26" fmla="*/ 56418 w 2996218"/>
                <a:gd name="connsiteY26" fmla="*/ 1120501 h 2996218"/>
                <a:gd name="connsiteX27" fmla="*/ 360660 w 2996218"/>
                <a:gd name="connsiteY27" fmla="*/ 1120509 h 2996218"/>
                <a:gd name="connsiteX28" fmla="*/ 602373 w 2996218"/>
                <a:gd name="connsiteY28" fmla="*/ 701850 h 2996218"/>
                <a:gd name="connsiteX29" fmla="*/ 450245 w 2996218"/>
                <a:gd name="connsiteY29" fmla="*/ 438372 h 2996218"/>
                <a:gd name="connsiteX30" fmla="*/ 636431 w 2996218"/>
                <a:gd name="connsiteY30" fmla="*/ 282143 h 2996218"/>
                <a:gd name="connsiteX31" fmla="*/ 869490 w 2996218"/>
                <a:gd name="connsiteY31" fmla="*/ 477712 h 2996218"/>
                <a:gd name="connsiteX32" fmla="*/ 1323761 w 2996218"/>
                <a:gd name="connsiteY32" fmla="*/ 312371 h 2996218"/>
                <a:gd name="connsiteX33" fmla="*/ 1376584 w 2996218"/>
                <a:gd name="connsiteY33" fmla="*/ 12749 h 2996218"/>
                <a:gd name="connsiteX34" fmla="*/ 1619634 w 2996218"/>
                <a:gd name="connsiteY34" fmla="*/ 12749 h 2996218"/>
                <a:gd name="connsiteX35" fmla="*/ 1672457 w 2996218"/>
                <a:gd name="connsiteY35" fmla="*/ 312371 h 2996218"/>
                <a:gd name="connsiteX36" fmla="*/ 2126728 w 2996218"/>
                <a:gd name="connsiteY36" fmla="*/ 477712 h 299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96218" h="2996218">
                  <a:moveTo>
                    <a:pt x="2126728" y="477712"/>
                  </a:moveTo>
                  <a:lnTo>
                    <a:pt x="2359787" y="282143"/>
                  </a:lnTo>
                  <a:lnTo>
                    <a:pt x="2545973" y="438372"/>
                  </a:lnTo>
                  <a:lnTo>
                    <a:pt x="2393845" y="701850"/>
                  </a:lnTo>
                  <a:cubicBezTo>
                    <a:pt x="2502017" y="823536"/>
                    <a:pt x="2584261" y="965986"/>
                    <a:pt x="2635558" y="1120509"/>
                  </a:cubicBezTo>
                  <a:lnTo>
                    <a:pt x="2939800" y="1120501"/>
                  </a:lnTo>
                  <a:lnTo>
                    <a:pt x="2982005" y="1359857"/>
                  </a:lnTo>
                  <a:lnTo>
                    <a:pt x="2696108" y="1463907"/>
                  </a:lnTo>
                  <a:cubicBezTo>
                    <a:pt x="2700754" y="1626655"/>
                    <a:pt x="2672191" y="1788644"/>
                    <a:pt x="2612162" y="1939988"/>
                  </a:cubicBezTo>
                  <a:lnTo>
                    <a:pt x="2845231" y="2135545"/>
                  </a:lnTo>
                  <a:lnTo>
                    <a:pt x="2723706" y="2346032"/>
                  </a:lnTo>
                  <a:lnTo>
                    <a:pt x="2437814" y="2241968"/>
                  </a:lnTo>
                  <a:cubicBezTo>
                    <a:pt x="2336761" y="2369627"/>
                    <a:pt x="2210756" y="2475358"/>
                    <a:pt x="2067489" y="2552708"/>
                  </a:cubicBezTo>
                  <a:lnTo>
                    <a:pt x="2120328" y="2852327"/>
                  </a:lnTo>
                  <a:lnTo>
                    <a:pt x="1891936" y="2935454"/>
                  </a:lnTo>
                  <a:lnTo>
                    <a:pt x="1739822" y="2671969"/>
                  </a:lnTo>
                  <a:cubicBezTo>
                    <a:pt x="1580353" y="2704806"/>
                    <a:pt x="1415866" y="2704806"/>
                    <a:pt x="1256397" y="2671969"/>
                  </a:cubicBezTo>
                  <a:lnTo>
                    <a:pt x="1104282" y="2935454"/>
                  </a:lnTo>
                  <a:lnTo>
                    <a:pt x="875890" y="2852327"/>
                  </a:lnTo>
                  <a:lnTo>
                    <a:pt x="928729" y="2552708"/>
                  </a:lnTo>
                  <a:cubicBezTo>
                    <a:pt x="785462" y="2475358"/>
                    <a:pt x="659457" y="2369627"/>
                    <a:pt x="558404" y="2241968"/>
                  </a:cubicBezTo>
                  <a:lnTo>
                    <a:pt x="272512" y="2346032"/>
                  </a:lnTo>
                  <a:lnTo>
                    <a:pt x="150987" y="2135545"/>
                  </a:lnTo>
                  <a:lnTo>
                    <a:pt x="384056" y="1939988"/>
                  </a:lnTo>
                  <a:cubicBezTo>
                    <a:pt x="324027" y="1788644"/>
                    <a:pt x="295464" y="1626655"/>
                    <a:pt x="300110" y="1463907"/>
                  </a:cubicBezTo>
                  <a:lnTo>
                    <a:pt x="14213" y="1359857"/>
                  </a:lnTo>
                  <a:lnTo>
                    <a:pt x="56418" y="1120501"/>
                  </a:lnTo>
                  <a:lnTo>
                    <a:pt x="360660" y="1120509"/>
                  </a:lnTo>
                  <a:cubicBezTo>
                    <a:pt x="411957" y="965986"/>
                    <a:pt x="494201" y="823536"/>
                    <a:pt x="602373" y="701850"/>
                  </a:cubicBezTo>
                  <a:lnTo>
                    <a:pt x="450245" y="438372"/>
                  </a:lnTo>
                  <a:lnTo>
                    <a:pt x="636431" y="282143"/>
                  </a:lnTo>
                  <a:lnTo>
                    <a:pt x="869490" y="477712"/>
                  </a:lnTo>
                  <a:cubicBezTo>
                    <a:pt x="1008111" y="392314"/>
                    <a:pt x="1162679" y="336056"/>
                    <a:pt x="1323761" y="312371"/>
                  </a:cubicBezTo>
                  <a:lnTo>
                    <a:pt x="1376584" y="12749"/>
                  </a:lnTo>
                  <a:lnTo>
                    <a:pt x="1619634" y="12749"/>
                  </a:lnTo>
                  <a:lnTo>
                    <a:pt x="1672457" y="312371"/>
                  </a:lnTo>
                  <a:cubicBezTo>
                    <a:pt x="1833540" y="336056"/>
                    <a:pt x="1988107" y="392314"/>
                    <a:pt x="2126728" y="477712"/>
                  </a:cubicBez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7613" tIns="717090" rIns="617613" bIns="76949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Современные лекарственные препараты</a:t>
              </a:r>
              <a:endParaRPr lang="ru-RU" sz="20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4080362" y="2433918"/>
              <a:ext cx="2179068" cy="2179068"/>
            </a:xfrm>
            <a:custGeom>
              <a:avLst/>
              <a:gdLst>
                <a:gd name="connsiteX0" fmla="*/ 1630481 w 2179068"/>
                <a:gd name="connsiteY0" fmla="*/ 551903 h 2179068"/>
                <a:gd name="connsiteX1" fmla="*/ 1951967 w 2179068"/>
                <a:gd name="connsiteY1" fmla="*/ 455013 h 2179068"/>
                <a:gd name="connsiteX2" fmla="*/ 2070262 w 2179068"/>
                <a:gd name="connsiteY2" fmla="*/ 659906 h 2179068"/>
                <a:gd name="connsiteX3" fmla="*/ 1825610 w 2179068"/>
                <a:gd name="connsiteY3" fmla="*/ 889876 h 2179068"/>
                <a:gd name="connsiteX4" fmla="*/ 1825610 w 2179068"/>
                <a:gd name="connsiteY4" fmla="*/ 1289193 h 2179068"/>
                <a:gd name="connsiteX5" fmla="*/ 2070262 w 2179068"/>
                <a:gd name="connsiteY5" fmla="*/ 1519162 h 2179068"/>
                <a:gd name="connsiteX6" fmla="*/ 1951967 w 2179068"/>
                <a:gd name="connsiteY6" fmla="*/ 1724055 h 2179068"/>
                <a:gd name="connsiteX7" fmla="*/ 1630481 w 2179068"/>
                <a:gd name="connsiteY7" fmla="*/ 1627165 h 2179068"/>
                <a:gd name="connsiteX8" fmla="*/ 1284663 w 2179068"/>
                <a:gd name="connsiteY8" fmla="*/ 1826823 h 2179068"/>
                <a:gd name="connsiteX9" fmla="*/ 1207829 w 2179068"/>
                <a:gd name="connsiteY9" fmla="*/ 2153684 h 2179068"/>
                <a:gd name="connsiteX10" fmla="*/ 971239 w 2179068"/>
                <a:gd name="connsiteY10" fmla="*/ 2153684 h 2179068"/>
                <a:gd name="connsiteX11" fmla="*/ 894405 w 2179068"/>
                <a:gd name="connsiteY11" fmla="*/ 1826824 h 2179068"/>
                <a:gd name="connsiteX12" fmla="*/ 548587 w 2179068"/>
                <a:gd name="connsiteY12" fmla="*/ 1627166 h 2179068"/>
                <a:gd name="connsiteX13" fmla="*/ 227101 w 2179068"/>
                <a:gd name="connsiteY13" fmla="*/ 1724055 h 2179068"/>
                <a:gd name="connsiteX14" fmla="*/ 108806 w 2179068"/>
                <a:gd name="connsiteY14" fmla="*/ 1519162 h 2179068"/>
                <a:gd name="connsiteX15" fmla="*/ 353458 w 2179068"/>
                <a:gd name="connsiteY15" fmla="*/ 1289192 h 2179068"/>
                <a:gd name="connsiteX16" fmla="*/ 353458 w 2179068"/>
                <a:gd name="connsiteY16" fmla="*/ 889875 h 2179068"/>
                <a:gd name="connsiteX17" fmla="*/ 108806 w 2179068"/>
                <a:gd name="connsiteY17" fmla="*/ 659906 h 2179068"/>
                <a:gd name="connsiteX18" fmla="*/ 227101 w 2179068"/>
                <a:gd name="connsiteY18" fmla="*/ 455013 h 2179068"/>
                <a:gd name="connsiteX19" fmla="*/ 548587 w 2179068"/>
                <a:gd name="connsiteY19" fmla="*/ 551903 h 2179068"/>
                <a:gd name="connsiteX20" fmla="*/ 894405 w 2179068"/>
                <a:gd name="connsiteY20" fmla="*/ 352245 h 2179068"/>
                <a:gd name="connsiteX21" fmla="*/ 971239 w 2179068"/>
                <a:gd name="connsiteY21" fmla="*/ 25384 h 2179068"/>
                <a:gd name="connsiteX22" fmla="*/ 1207829 w 2179068"/>
                <a:gd name="connsiteY22" fmla="*/ 25384 h 2179068"/>
                <a:gd name="connsiteX23" fmla="*/ 1284663 w 2179068"/>
                <a:gd name="connsiteY23" fmla="*/ 352244 h 2179068"/>
                <a:gd name="connsiteX24" fmla="*/ 1630481 w 2179068"/>
                <a:gd name="connsiteY24" fmla="*/ 551902 h 2179068"/>
                <a:gd name="connsiteX25" fmla="*/ 1630481 w 2179068"/>
                <a:gd name="connsiteY25" fmla="*/ 551903 h 217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79068" h="2179068">
                  <a:moveTo>
                    <a:pt x="1630481" y="551903"/>
                  </a:moveTo>
                  <a:lnTo>
                    <a:pt x="1951967" y="455013"/>
                  </a:lnTo>
                  <a:lnTo>
                    <a:pt x="2070262" y="659906"/>
                  </a:lnTo>
                  <a:lnTo>
                    <a:pt x="1825610" y="889876"/>
                  </a:lnTo>
                  <a:cubicBezTo>
                    <a:pt x="1861074" y="1020619"/>
                    <a:pt x="1861074" y="1158449"/>
                    <a:pt x="1825610" y="1289193"/>
                  </a:cubicBezTo>
                  <a:lnTo>
                    <a:pt x="2070262" y="1519162"/>
                  </a:lnTo>
                  <a:lnTo>
                    <a:pt x="1951967" y="1724055"/>
                  </a:lnTo>
                  <a:lnTo>
                    <a:pt x="1630481" y="1627165"/>
                  </a:lnTo>
                  <a:cubicBezTo>
                    <a:pt x="1534986" y="1723249"/>
                    <a:pt x="1415622" y="1792164"/>
                    <a:pt x="1284663" y="1826823"/>
                  </a:cubicBezTo>
                  <a:lnTo>
                    <a:pt x="1207829" y="2153684"/>
                  </a:lnTo>
                  <a:lnTo>
                    <a:pt x="971239" y="2153684"/>
                  </a:lnTo>
                  <a:lnTo>
                    <a:pt x="894405" y="1826824"/>
                  </a:lnTo>
                  <a:cubicBezTo>
                    <a:pt x="763446" y="1792165"/>
                    <a:pt x="644082" y="1723250"/>
                    <a:pt x="548587" y="1627166"/>
                  </a:cubicBezTo>
                  <a:lnTo>
                    <a:pt x="227101" y="1724055"/>
                  </a:lnTo>
                  <a:lnTo>
                    <a:pt x="108806" y="1519162"/>
                  </a:lnTo>
                  <a:lnTo>
                    <a:pt x="353458" y="1289192"/>
                  </a:lnTo>
                  <a:cubicBezTo>
                    <a:pt x="317994" y="1158449"/>
                    <a:pt x="317994" y="1020619"/>
                    <a:pt x="353458" y="889875"/>
                  </a:cubicBezTo>
                  <a:lnTo>
                    <a:pt x="108806" y="659906"/>
                  </a:lnTo>
                  <a:lnTo>
                    <a:pt x="227101" y="455013"/>
                  </a:lnTo>
                  <a:lnTo>
                    <a:pt x="548587" y="551903"/>
                  </a:lnTo>
                  <a:cubicBezTo>
                    <a:pt x="644082" y="455819"/>
                    <a:pt x="763446" y="386904"/>
                    <a:pt x="894405" y="352245"/>
                  </a:cubicBezTo>
                  <a:lnTo>
                    <a:pt x="971239" y="25384"/>
                  </a:lnTo>
                  <a:lnTo>
                    <a:pt x="1207829" y="25384"/>
                  </a:lnTo>
                  <a:lnTo>
                    <a:pt x="1284663" y="352244"/>
                  </a:lnTo>
                  <a:cubicBezTo>
                    <a:pt x="1415622" y="386903"/>
                    <a:pt x="1534986" y="455818"/>
                    <a:pt x="1630481" y="551902"/>
                  </a:cubicBezTo>
                  <a:lnTo>
                    <a:pt x="1630481" y="551903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3827" tIns="567143" rIns="563827" bIns="56714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Оснащение медицинским оборудованием</a:t>
              </a:r>
              <a:endParaRPr lang="ru-RU" sz="1200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5060942" y="690663"/>
              <a:ext cx="2614881" cy="2614881"/>
            </a:xfrm>
            <a:custGeom>
              <a:avLst/>
              <a:gdLst>
                <a:gd name="connsiteX0" fmla="*/ 1597538 w 2135041"/>
                <a:gd name="connsiteY0" fmla="*/ 540752 h 2135041"/>
                <a:gd name="connsiteX1" fmla="*/ 1912529 w 2135041"/>
                <a:gd name="connsiteY1" fmla="*/ 445819 h 2135041"/>
                <a:gd name="connsiteX2" fmla="*/ 2028434 w 2135041"/>
                <a:gd name="connsiteY2" fmla="*/ 646573 h 2135041"/>
                <a:gd name="connsiteX3" fmla="*/ 1788724 w 2135041"/>
                <a:gd name="connsiteY3" fmla="*/ 871896 h 2135041"/>
                <a:gd name="connsiteX4" fmla="*/ 1788724 w 2135041"/>
                <a:gd name="connsiteY4" fmla="*/ 1263144 h 2135041"/>
                <a:gd name="connsiteX5" fmla="*/ 2028434 w 2135041"/>
                <a:gd name="connsiteY5" fmla="*/ 1488468 h 2135041"/>
                <a:gd name="connsiteX6" fmla="*/ 1912529 w 2135041"/>
                <a:gd name="connsiteY6" fmla="*/ 1689222 h 2135041"/>
                <a:gd name="connsiteX7" fmla="*/ 1597538 w 2135041"/>
                <a:gd name="connsiteY7" fmla="*/ 1594289 h 2135041"/>
                <a:gd name="connsiteX8" fmla="*/ 1258707 w 2135041"/>
                <a:gd name="connsiteY8" fmla="*/ 1789913 h 2135041"/>
                <a:gd name="connsiteX9" fmla="*/ 1183425 w 2135041"/>
                <a:gd name="connsiteY9" fmla="*/ 2110170 h 2135041"/>
                <a:gd name="connsiteX10" fmla="*/ 951616 w 2135041"/>
                <a:gd name="connsiteY10" fmla="*/ 2110170 h 2135041"/>
                <a:gd name="connsiteX11" fmla="*/ 876334 w 2135041"/>
                <a:gd name="connsiteY11" fmla="*/ 1789914 h 2135041"/>
                <a:gd name="connsiteX12" fmla="*/ 537503 w 2135041"/>
                <a:gd name="connsiteY12" fmla="*/ 1594290 h 2135041"/>
                <a:gd name="connsiteX13" fmla="*/ 222512 w 2135041"/>
                <a:gd name="connsiteY13" fmla="*/ 1689222 h 2135041"/>
                <a:gd name="connsiteX14" fmla="*/ 106607 w 2135041"/>
                <a:gd name="connsiteY14" fmla="*/ 1488468 h 2135041"/>
                <a:gd name="connsiteX15" fmla="*/ 346317 w 2135041"/>
                <a:gd name="connsiteY15" fmla="*/ 1263145 h 2135041"/>
                <a:gd name="connsiteX16" fmla="*/ 346317 w 2135041"/>
                <a:gd name="connsiteY16" fmla="*/ 871897 h 2135041"/>
                <a:gd name="connsiteX17" fmla="*/ 106607 w 2135041"/>
                <a:gd name="connsiteY17" fmla="*/ 646573 h 2135041"/>
                <a:gd name="connsiteX18" fmla="*/ 222512 w 2135041"/>
                <a:gd name="connsiteY18" fmla="*/ 445819 h 2135041"/>
                <a:gd name="connsiteX19" fmla="*/ 537503 w 2135041"/>
                <a:gd name="connsiteY19" fmla="*/ 540752 h 2135041"/>
                <a:gd name="connsiteX20" fmla="*/ 876334 w 2135041"/>
                <a:gd name="connsiteY20" fmla="*/ 345128 h 2135041"/>
                <a:gd name="connsiteX21" fmla="*/ 951616 w 2135041"/>
                <a:gd name="connsiteY21" fmla="*/ 24871 h 2135041"/>
                <a:gd name="connsiteX22" fmla="*/ 1183425 w 2135041"/>
                <a:gd name="connsiteY22" fmla="*/ 24871 h 2135041"/>
                <a:gd name="connsiteX23" fmla="*/ 1258707 w 2135041"/>
                <a:gd name="connsiteY23" fmla="*/ 345127 h 2135041"/>
                <a:gd name="connsiteX24" fmla="*/ 1597538 w 2135041"/>
                <a:gd name="connsiteY24" fmla="*/ 540751 h 2135041"/>
                <a:gd name="connsiteX25" fmla="*/ 1597538 w 2135041"/>
                <a:gd name="connsiteY25" fmla="*/ 540752 h 213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35041" h="2135041">
                  <a:moveTo>
                    <a:pt x="1374213" y="540066"/>
                  </a:moveTo>
                  <a:lnTo>
                    <a:pt x="1602577" y="398629"/>
                  </a:lnTo>
                  <a:lnTo>
                    <a:pt x="1736412" y="532465"/>
                  </a:lnTo>
                  <a:lnTo>
                    <a:pt x="1594975" y="760828"/>
                  </a:lnTo>
                  <a:cubicBezTo>
                    <a:pt x="1649451" y="854516"/>
                    <a:pt x="1677989" y="961023"/>
                    <a:pt x="1677656" y="1069396"/>
                  </a:cubicBezTo>
                  <a:lnTo>
                    <a:pt x="1914326" y="1196446"/>
                  </a:lnTo>
                  <a:lnTo>
                    <a:pt x="1865339" y="1379270"/>
                  </a:lnTo>
                  <a:lnTo>
                    <a:pt x="1596851" y="1370964"/>
                  </a:lnTo>
                  <a:cubicBezTo>
                    <a:pt x="1542953" y="1464985"/>
                    <a:pt x="1464985" y="1542953"/>
                    <a:pt x="1370964" y="1596851"/>
                  </a:cubicBezTo>
                  <a:lnTo>
                    <a:pt x="1379269" y="1865339"/>
                  </a:lnTo>
                  <a:lnTo>
                    <a:pt x="1196447" y="1914326"/>
                  </a:lnTo>
                  <a:lnTo>
                    <a:pt x="1069396" y="1677657"/>
                  </a:lnTo>
                  <a:cubicBezTo>
                    <a:pt x="961023" y="1677990"/>
                    <a:pt x="854516" y="1649452"/>
                    <a:pt x="760828" y="1594976"/>
                  </a:cubicBezTo>
                  <a:lnTo>
                    <a:pt x="532464" y="1736412"/>
                  </a:lnTo>
                  <a:lnTo>
                    <a:pt x="398629" y="1602576"/>
                  </a:lnTo>
                  <a:lnTo>
                    <a:pt x="540066" y="1374213"/>
                  </a:lnTo>
                  <a:cubicBezTo>
                    <a:pt x="485590" y="1280525"/>
                    <a:pt x="457052" y="1174018"/>
                    <a:pt x="457385" y="1065645"/>
                  </a:cubicBezTo>
                  <a:lnTo>
                    <a:pt x="220715" y="938595"/>
                  </a:lnTo>
                  <a:lnTo>
                    <a:pt x="269702" y="755771"/>
                  </a:lnTo>
                  <a:lnTo>
                    <a:pt x="538190" y="764077"/>
                  </a:lnTo>
                  <a:cubicBezTo>
                    <a:pt x="592088" y="670056"/>
                    <a:pt x="670056" y="592088"/>
                    <a:pt x="764077" y="538190"/>
                  </a:cubicBezTo>
                  <a:lnTo>
                    <a:pt x="755772" y="269702"/>
                  </a:lnTo>
                  <a:lnTo>
                    <a:pt x="938594" y="220715"/>
                  </a:lnTo>
                  <a:lnTo>
                    <a:pt x="1065645" y="457384"/>
                  </a:lnTo>
                  <a:cubicBezTo>
                    <a:pt x="1174018" y="457051"/>
                    <a:pt x="1280525" y="485589"/>
                    <a:pt x="1374213" y="540065"/>
                  </a:cubicBezTo>
                  <a:lnTo>
                    <a:pt x="1374213" y="540066"/>
                  </a:lnTo>
                  <a:close/>
                </a:path>
              </a:pathLst>
            </a:cu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437" tIns="723438" rIns="723437" bIns="723436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Кадры</a:t>
              </a:r>
              <a:endParaRPr lang="ru-RU" sz="1200" kern="1200" dirty="0"/>
            </a:p>
          </p:txBody>
        </p:sp>
      </p:grpSp>
      <p:sp>
        <p:nvSpPr>
          <p:cNvPr id="16" name="Полилиния 15"/>
          <p:cNvSpPr/>
          <p:nvPr/>
        </p:nvSpPr>
        <p:spPr>
          <a:xfrm>
            <a:off x="2401492" y="4164751"/>
            <a:ext cx="2561706" cy="2520556"/>
          </a:xfrm>
          <a:custGeom>
            <a:avLst/>
            <a:gdLst>
              <a:gd name="connsiteX0" fmla="*/ 2126728 w 2996218"/>
              <a:gd name="connsiteY0" fmla="*/ 477712 h 2996218"/>
              <a:gd name="connsiteX1" fmla="*/ 2359787 w 2996218"/>
              <a:gd name="connsiteY1" fmla="*/ 282143 h 2996218"/>
              <a:gd name="connsiteX2" fmla="*/ 2545973 w 2996218"/>
              <a:gd name="connsiteY2" fmla="*/ 438372 h 2996218"/>
              <a:gd name="connsiteX3" fmla="*/ 2393845 w 2996218"/>
              <a:gd name="connsiteY3" fmla="*/ 701850 h 2996218"/>
              <a:gd name="connsiteX4" fmla="*/ 2635558 w 2996218"/>
              <a:gd name="connsiteY4" fmla="*/ 1120509 h 2996218"/>
              <a:gd name="connsiteX5" fmla="*/ 2939800 w 2996218"/>
              <a:gd name="connsiteY5" fmla="*/ 1120501 h 2996218"/>
              <a:gd name="connsiteX6" fmla="*/ 2982005 w 2996218"/>
              <a:gd name="connsiteY6" fmla="*/ 1359857 h 2996218"/>
              <a:gd name="connsiteX7" fmla="*/ 2696108 w 2996218"/>
              <a:gd name="connsiteY7" fmla="*/ 1463907 h 2996218"/>
              <a:gd name="connsiteX8" fmla="*/ 2612162 w 2996218"/>
              <a:gd name="connsiteY8" fmla="*/ 1939988 h 2996218"/>
              <a:gd name="connsiteX9" fmla="*/ 2845231 w 2996218"/>
              <a:gd name="connsiteY9" fmla="*/ 2135545 h 2996218"/>
              <a:gd name="connsiteX10" fmla="*/ 2723706 w 2996218"/>
              <a:gd name="connsiteY10" fmla="*/ 2346032 h 2996218"/>
              <a:gd name="connsiteX11" fmla="*/ 2437814 w 2996218"/>
              <a:gd name="connsiteY11" fmla="*/ 2241968 h 2996218"/>
              <a:gd name="connsiteX12" fmla="*/ 2067489 w 2996218"/>
              <a:gd name="connsiteY12" fmla="*/ 2552708 h 2996218"/>
              <a:gd name="connsiteX13" fmla="*/ 2120328 w 2996218"/>
              <a:gd name="connsiteY13" fmla="*/ 2852327 h 2996218"/>
              <a:gd name="connsiteX14" fmla="*/ 1891936 w 2996218"/>
              <a:gd name="connsiteY14" fmla="*/ 2935454 h 2996218"/>
              <a:gd name="connsiteX15" fmla="*/ 1739822 w 2996218"/>
              <a:gd name="connsiteY15" fmla="*/ 2671969 h 2996218"/>
              <a:gd name="connsiteX16" fmla="*/ 1256397 w 2996218"/>
              <a:gd name="connsiteY16" fmla="*/ 2671969 h 2996218"/>
              <a:gd name="connsiteX17" fmla="*/ 1104282 w 2996218"/>
              <a:gd name="connsiteY17" fmla="*/ 2935454 h 2996218"/>
              <a:gd name="connsiteX18" fmla="*/ 875890 w 2996218"/>
              <a:gd name="connsiteY18" fmla="*/ 2852327 h 2996218"/>
              <a:gd name="connsiteX19" fmla="*/ 928729 w 2996218"/>
              <a:gd name="connsiteY19" fmla="*/ 2552708 h 2996218"/>
              <a:gd name="connsiteX20" fmla="*/ 558404 w 2996218"/>
              <a:gd name="connsiteY20" fmla="*/ 2241968 h 2996218"/>
              <a:gd name="connsiteX21" fmla="*/ 272512 w 2996218"/>
              <a:gd name="connsiteY21" fmla="*/ 2346032 h 2996218"/>
              <a:gd name="connsiteX22" fmla="*/ 150987 w 2996218"/>
              <a:gd name="connsiteY22" fmla="*/ 2135545 h 2996218"/>
              <a:gd name="connsiteX23" fmla="*/ 384056 w 2996218"/>
              <a:gd name="connsiteY23" fmla="*/ 1939988 h 2996218"/>
              <a:gd name="connsiteX24" fmla="*/ 300110 w 2996218"/>
              <a:gd name="connsiteY24" fmla="*/ 1463907 h 2996218"/>
              <a:gd name="connsiteX25" fmla="*/ 14213 w 2996218"/>
              <a:gd name="connsiteY25" fmla="*/ 1359857 h 2996218"/>
              <a:gd name="connsiteX26" fmla="*/ 56418 w 2996218"/>
              <a:gd name="connsiteY26" fmla="*/ 1120501 h 2996218"/>
              <a:gd name="connsiteX27" fmla="*/ 360660 w 2996218"/>
              <a:gd name="connsiteY27" fmla="*/ 1120509 h 2996218"/>
              <a:gd name="connsiteX28" fmla="*/ 602373 w 2996218"/>
              <a:gd name="connsiteY28" fmla="*/ 701850 h 2996218"/>
              <a:gd name="connsiteX29" fmla="*/ 450245 w 2996218"/>
              <a:gd name="connsiteY29" fmla="*/ 438372 h 2996218"/>
              <a:gd name="connsiteX30" fmla="*/ 636431 w 2996218"/>
              <a:gd name="connsiteY30" fmla="*/ 282143 h 2996218"/>
              <a:gd name="connsiteX31" fmla="*/ 869490 w 2996218"/>
              <a:gd name="connsiteY31" fmla="*/ 477712 h 2996218"/>
              <a:gd name="connsiteX32" fmla="*/ 1323761 w 2996218"/>
              <a:gd name="connsiteY32" fmla="*/ 312371 h 2996218"/>
              <a:gd name="connsiteX33" fmla="*/ 1376584 w 2996218"/>
              <a:gd name="connsiteY33" fmla="*/ 12749 h 2996218"/>
              <a:gd name="connsiteX34" fmla="*/ 1619634 w 2996218"/>
              <a:gd name="connsiteY34" fmla="*/ 12749 h 2996218"/>
              <a:gd name="connsiteX35" fmla="*/ 1672457 w 2996218"/>
              <a:gd name="connsiteY35" fmla="*/ 312371 h 2996218"/>
              <a:gd name="connsiteX36" fmla="*/ 2126728 w 2996218"/>
              <a:gd name="connsiteY36" fmla="*/ 477712 h 299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96218" h="2996218">
                <a:moveTo>
                  <a:pt x="2126728" y="477712"/>
                </a:moveTo>
                <a:lnTo>
                  <a:pt x="2359787" y="282143"/>
                </a:lnTo>
                <a:lnTo>
                  <a:pt x="2545973" y="438372"/>
                </a:lnTo>
                <a:lnTo>
                  <a:pt x="2393845" y="701850"/>
                </a:lnTo>
                <a:cubicBezTo>
                  <a:pt x="2502017" y="823536"/>
                  <a:pt x="2584261" y="965986"/>
                  <a:pt x="2635558" y="1120509"/>
                </a:cubicBezTo>
                <a:lnTo>
                  <a:pt x="2939800" y="1120501"/>
                </a:lnTo>
                <a:lnTo>
                  <a:pt x="2982005" y="1359857"/>
                </a:lnTo>
                <a:lnTo>
                  <a:pt x="2696108" y="1463907"/>
                </a:lnTo>
                <a:cubicBezTo>
                  <a:pt x="2700754" y="1626655"/>
                  <a:pt x="2672191" y="1788644"/>
                  <a:pt x="2612162" y="1939988"/>
                </a:cubicBezTo>
                <a:lnTo>
                  <a:pt x="2845231" y="2135545"/>
                </a:lnTo>
                <a:lnTo>
                  <a:pt x="2723706" y="2346032"/>
                </a:lnTo>
                <a:lnTo>
                  <a:pt x="2437814" y="2241968"/>
                </a:lnTo>
                <a:cubicBezTo>
                  <a:pt x="2336761" y="2369627"/>
                  <a:pt x="2210756" y="2475358"/>
                  <a:pt x="2067489" y="2552708"/>
                </a:cubicBezTo>
                <a:lnTo>
                  <a:pt x="2120328" y="2852327"/>
                </a:lnTo>
                <a:lnTo>
                  <a:pt x="1891936" y="2935454"/>
                </a:lnTo>
                <a:lnTo>
                  <a:pt x="1739822" y="2671969"/>
                </a:lnTo>
                <a:cubicBezTo>
                  <a:pt x="1580353" y="2704806"/>
                  <a:pt x="1415866" y="2704806"/>
                  <a:pt x="1256397" y="2671969"/>
                </a:cubicBezTo>
                <a:lnTo>
                  <a:pt x="1104282" y="2935454"/>
                </a:lnTo>
                <a:lnTo>
                  <a:pt x="875890" y="2852327"/>
                </a:lnTo>
                <a:lnTo>
                  <a:pt x="928729" y="2552708"/>
                </a:lnTo>
                <a:cubicBezTo>
                  <a:pt x="785462" y="2475358"/>
                  <a:pt x="659457" y="2369627"/>
                  <a:pt x="558404" y="2241968"/>
                </a:cubicBezTo>
                <a:lnTo>
                  <a:pt x="272512" y="2346032"/>
                </a:lnTo>
                <a:lnTo>
                  <a:pt x="150987" y="2135545"/>
                </a:lnTo>
                <a:lnTo>
                  <a:pt x="384056" y="1939988"/>
                </a:lnTo>
                <a:cubicBezTo>
                  <a:pt x="324027" y="1788644"/>
                  <a:pt x="295464" y="1626655"/>
                  <a:pt x="300110" y="1463907"/>
                </a:cubicBezTo>
                <a:lnTo>
                  <a:pt x="14213" y="1359857"/>
                </a:lnTo>
                <a:lnTo>
                  <a:pt x="56418" y="1120501"/>
                </a:lnTo>
                <a:lnTo>
                  <a:pt x="360660" y="1120509"/>
                </a:lnTo>
                <a:cubicBezTo>
                  <a:pt x="411957" y="965986"/>
                  <a:pt x="494201" y="823536"/>
                  <a:pt x="602373" y="701850"/>
                </a:cubicBezTo>
                <a:lnTo>
                  <a:pt x="450245" y="438372"/>
                </a:lnTo>
                <a:lnTo>
                  <a:pt x="636431" y="282143"/>
                </a:lnTo>
                <a:lnTo>
                  <a:pt x="869490" y="477712"/>
                </a:lnTo>
                <a:cubicBezTo>
                  <a:pt x="1008111" y="392314"/>
                  <a:pt x="1162679" y="336056"/>
                  <a:pt x="1323761" y="312371"/>
                </a:cubicBezTo>
                <a:lnTo>
                  <a:pt x="1376584" y="12749"/>
                </a:lnTo>
                <a:lnTo>
                  <a:pt x="1619634" y="12749"/>
                </a:lnTo>
                <a:lnTo>
                  <a:pt x="1672457" y="312371"/>
                </a:lnTo>
                <a:cubicBezTo>
                  <a:pt x="1833540" y="336056"/>
                  <a:pt x="1988107" y="392314"/>
                  <a:pt x="2126728" y="477712"/>
                </a:cubicBez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7613" tIns="717090" rIns="617613" bIns="76949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/>
              <a:t>Эффективная маршрутизация</a:t>
            </a:r>
            <a:endParaRPr lang="ru-RU" sz="1400" kern="1200" dirty="0"/>
          </a:p>
        </p:txBody>
      </p:sp>
      <p:sp>
        <p:nvSpPr>
          <p:cNvPr id="17" name="Полилиния 16"/>
          <p:cNvSpPr/>
          <p:nvPr/>
        </p:nvSpPr>
        <p:spPr>
          <a:xfrm>
            <a:off x="6678185" y="879780"/>
            <a:ext cx="2701115" cy="2670820"/>
          </a:xfrm>
          <a:custGeom>
            <a:avLst/>
            <a:gdLst>
              <a:gd name="connsiteX0" fmla="*/ 1597538 w 2135041"/>
              <a:gd name="connsiteY0" fmla="*/ 540752 h 2135041"/>
              <a:gd name="connsiteX1" fmla="*/ 1912529 w 2135041"/>
              <a:gd name="connsiteY1" fmla="*/ 445819 h 2135041"/>
              <a:gd name="connsiteX2" fmla="*/ 2028434 w 2135041"/>
              <a:gd name="connsiteY2" fmla="*/ 646573 h 2135041"/>
              <a:gd name="connsiteX3" fmla="*/ 1788724 w 2135041"/>
              <a:gd name="connsiteY3" fmla="*/ 871896 h 2135041"/>
              <a:gd name="connsiteX4" fmla="*/ 1788724 w 2135041"/>
              <a:gd name="connsiteY4" fmla="*/ 1263144 h 2135041"/>
              <a:gd name="connsiteX5" fmla="*/ 2028434 w 2135041"/>
              <a:gd name="connsiteY5" fmla="*/ 1488468 h 2135041"/>
              <a:gd name="connsiteX6" fmla="*/ 1912529 w 2135041"/>
              <a:gd name="connsiteY6" fmla="*/ 1689222 h 2135041"/>
              <a:gd name="connsiteX7" fmla="*/ 1597538 w 2135041"/>
              <a:gd name="connsiteY7" fmla="*/ 1594289 h 2135041"/>
              <a:gd name="connsiteX8" fmla="*/ 1258707 w 2135041"/>
              <a:gd name="connsiteY8" fmla="*/ 1789913 h 2135041"/>
              <a:gd name="connsiteX9" fmla="*/ 1183425 w 2135041"/>
              <a:gd name="connsiteY9" fmla="*/ 2110170 h 2135041"/>
              <a:gd name="connsiteX10" fmla="*/ 951616 w 2135041"/>
              <a:gd name="connsiteY10" fmla="*/ 2110170 h 2135041"/>
              <a:gd name="connsiteX11" fmla="*/ 876334 w 2135041"/>
              <a:gd name="connsiteY11" fmla="*/ 1789914 h 2135041"/>
              <a:gd name="connsiteX12" fmla="*/ 537503 w 2135041"/>
              <a:gd name="connsiteY12" fmla="*/ 1594290 h 2135041"/>
              <a:gd name="connsiteX13" fmla="*/ 222512 w 2135041"/>
              <a:gd name="connsiteY13" fmla="*/ 1689222 h 2135041"/>
              <a:gd name="connsiteX14" fmla="*/ 106607 w 2135041"/>
              <a:gd name="connsiteY14" fmla="*/ 1488468 h 2135041"/>
              <a:gd name="connsiteX15" fmla="*/ 346317 w 2135041"/>
              <a:gd name="connsiteY15" fmla="*/ 1263145 h 2135041"/>
              <a:gd name="connsiteX16" fmla="*/ 346317 w 2135041"/>
              <a:gd name="connsiteY16" fmla="*/ 871897 h 2135041"/>
              <a:gd name="connsiteX17" fmla="*/ 106607 w 2135041"/>
              <a:gd name="connsiteY17" fmla="*/ 646573 h 2135041"/>
              <a:gd name="connsiteX18" fmla="*/ 222512 w 2135041"/>
              <a:gd name="connsiteY18" fmla="*/ 445819 h 2135041"/>
              <a:gd name="connsiteX19" fmla="*/ 537503 w 2135041"/>
              <a:gd name="connsiteY19" fmla="*/ 540752 h 2135041"/>
              <a:gd name="connsiteX20" fmla="*/ 876334 w 2135041"/>
              <a:gd name="connsiteY20" fmla="*/ 345128 h 2135041"/>
              <a:gd name="connsiteX21" fmla="*/ 951616 w 2135041"/>
              <a:gd name="connsiteY21" fmla="*/ 24871 h 2135041"/>
              <a:gd name="connsiteX22" fmla="*/ 1183425 w 2135041"/>
              <a:gd name="connsiteY22" fmla="*/ 24871 h 2135041"/>
              <a:gd name="connsiteX23" fmla="*/ 1258707 w 2135041"/>
              <a:gd name="connsiteY23" fmla="*/ 345127 h 2135041"/>
              <a:gd name="connsiteX24" fmla="*/ 1597538 w 2135041"/>
              <a:gd name="connsiteY24" fmla="*/ 540751 h 2135041"/>
              <a:gd name="connsiteX25" fmla="*/ 1597538 w 2135041"/>
              <a:gd name="connsiteY25" fmla="*/ 540752 h 213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35041" h="2135041">
                <a:moveTo>
                  <a:pt x="1374213" y="540066"/>
                </a:moveTo>
                <a:lnTo>
                  <a:pt x="1602577" y="398629"/>
                </a:lnTo>
                <a:lnTo>
                  <a:pt x="1736412" y="532465"/>
                </a:lnTo>
                <a:lnTo>
                  <a:pt x="1594975" y="760828"/>
                </a:lnTo>
                <a:cubicBezTo>
                  <a:pt x="1649451" y="854516"/>
                  <a:pt x="1677989" y="961023"/>
                  <a:pt x="1677656" y="1069396"/>
                </a:cubicBezTo>
                <a:lnTo>
                  <a:pt x="1914326" y="1196446"/>
                </a:lnTo>
                <a:lnTo>
                  <a:pt x="1865339" y="1379270"/>
                </a:lnTo>
                <a:lnTo>
                  <a:pt x="1596851" y="1370964"/>
                </a:lnTo>
                <a:cubicBezTo>
                  <a:pt x="1542953" y="1464985"/>
                  <a:pt x="1464985" y="1542953"/>
                  <a:pt x="1370964" y="1596851"/>
                </a:cubicBezTo>
                <a:lnTo>
                  <a:pt x="1379269" y="1865339"/>
                </a:lnTo>
                <a:lnTo>
                  <a:pt x="1196447" y="1914326"/>
                </a:lnTo>
                <a:lnTo>
                  <a:pt x="1069396" y="1677657"/>
                </a:lnTo>
                <a:cubicBezTo>
                  <a:pt x="961023" y="1677990"/>
                  <a:pt x="854516" y="1649452"/>
                  <a:pt x="760828" y="1594976"/>
                </a:cubicBezTo>
                <a:lnTo>
                  <a:pt x="532464" y="1736412"/>
                </a:lnTo>
                <a:lnTo>
                  <a:pt x="398629" y="1602576"/>
                </a:lnTo>
                <a:lnTo>
                  <a:pt x="540066" y="1374213"/>
                </a:lnTo>
                <a:cubicBezTo>
                  <a:pt x="485590" y="1280525"/>
                  <a:pt x="457052" y="1174018"/>
                  <a:pt x="457385" y="1065645"/>
                </a:cubicBezTo>
                <a:lnTo>
                  <a:pt x="220715" y="938595"/>
                </a:lnTo>
                <a:lnTo>
                  <a:pt x="269702" y="755771"/>
                </a:lnTo>
                <a:lnTo>
                  <a:pt x="538190" y="764077"/>
                </a:lnTo>
                <a:cubicBezTo>
                  <a:pt x="592088" y="670056"/>
                  <a:pt x="670056" y="592088"/>
                  <a:pt x="764077" y="538190"/>
                </a:cubicBezTo>
                <a:lnTo>
                  <a:pt x="755772" y="269702"/>
                </a:lnTo>
                <a:lnTo>
                  <a:pt x="938594" y="220715"/>
                </a:lnTo>
                <a:lnTo>
                  <a:pt x="1065645" y="457384"/>
                </a:lnTo>
                <a:cubicBezTo>
                  <a:pt x="1174018" y="457051"/>
                  <a:pt x="1280525" y="485589"/>
                  <a:pt x="1374213" y="540065"/>
                </a:cubicBezTo>
                <a:lnTo>
                  <a:pt x="1374213" y="540066"/>
                </a:ln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437" tIns="723438" rIns="723437" bIns="72343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/>
              <a:t>Информационная система</a:t>
            </a:r>
            <a:endParaRPr lang="ru-RU" sz="1200" kern="1200" dirty="0"/>
          </a:p>
        </p:txBody>
      </p:sp>
      <p:sp>
        <p:nvSpPr>
          <p:cNvPr id="18" name="Полилиния 17"/>
          <p:cNvSpPr/>
          <p:nvPr/>
        </p:nvSpPr>
        <p:spPr>
          <a:xfrm>
            <a:off x="8285310" y="3199168"/>
            <a:ext cx="2746026" cy="2637434"/>
          </a:xfrm>
          <a:custGeom>
            <a:avLst/>
            <a:gdLst>
              <a:gd name="connsiteX0" fmla="*/ 2126728 w 2996218"/>
              <a:gd name="connsiteY0" fmla="*/ 477712 h 2996218"/>
              <a:gd name="connsiteX1" fmla="*/ 2359787 w 2996218"/>
              <a:gd name="connsiteY1" fmla="*/ 282143 h 2996218"/>
              <a:gd name="connsiteX2" fmla="*/ 2545973 w 2996218"/>
              <a:gd name="connsiteY2" fmla="*/ 438372 h 2996218"/>
              <a:gd name="connsiteX3" fmla="*/ 2393845 w 2996218"/>
              <a:gd name="connsiteY3" fmla="*/ 701850 h 2996218"/>
              <a:gd name="connsiteX4" fmla="*/ 2635558 w 2996218"/>
              <a:gd name="connsiteY4" fmla="*/ 1120509 h 2996218"/>
              <a:gd name="connsiteX5" fmla="*/ 2939800 w 2996218"/>
              <a:gd name="connsiteY5" fmla="*/ 1120501 h 2996218"/>
              <a:gd name="connsiteX6" fmla="*/ 2982005 w 2996218"/>
              <a:gd name="connsiteY6" fmla="*/ 1359857 h 2996218"/>
              <a:gd name="connsiteX7" fmla="*/ 2696108 w 2996218"/>
              <a:gd name="connsiteY7" fmla="*/ 1463907 h 2996218"/>
              <a:gd name="connsiteX8" fmla="*/ 2612162 w 2996218"/>
              <a:gd name="connsiteY8" fmla="*/ 1939988 h 2996218"/>
              <a:gd name="connsiteX9" fmla="*/ 2845231 w 2996218"/>
              <a:gd name="connsiteY9" fmla="*/ 2135545 h 2996218"/>
              <a:gd name="connsiteX10" fmla="*/ 2723706 w 2996218"/>
              <a:gd name="connsiteY10" fmla="*/ 2346032 h 2996218"/>
              <a:gd name="connsiteX11" fmla="*/ 2437814 w 2996218"/>
              <a:gd name="connsiteY11" fmla="*/ 2241968 h 2996218"/>
              <a:gd name="connsiteX12" fmla="*/ 2067489 w 2996218"/>
              <a:gd name="connsiteY12" fmla="*/ 2552708 h 2996218"/>
              <a:gd name="connsiteX13" fmla="*/ 2120328 w 2996218"/>
              <a:gd name="connsiteY13" fmla="*/ 2852327 h 2996218"/>
              <a:gd name="connsiteX14" fmla="*/ 1891936 w 2996218"/>
              <a:gd name="connsiteY14" fmla="*/ 2935454 h 2996218"/>
              <a:gd name="connsiteX15" fmla="*/ 1739822 w 2996218"/>
              <a:gd name="connsiteY15" fmla="*/ 2671969 h 2996218"/>
              <a:gd name="connsiteX16" fmla="*/ 1256397 w 2996218"/>
              <a:gd name="connsiteY16" fmla="*/ 2671969 h 2996218"/>
              <a:gd name="connsiteX17" fmla="*/ 1104282 w 2996218"/>
              <a:gd name="connsiteY17" fmla="*/ 2935454 h 2996218"/>
              <a:gd name="connsiteX18" fmla="*/ 875890 w 2996218"/>
              <a:gd name="connsiteY18" fmla="*/ 2852327 h 2996218"/>
              <a:gd name="connsiteX19" fmla="*/ 928729 w 2996218"/>
              <a:gd name="connsiteY19" fmla="*/ 2552708 h 2996218"/>
              <a:gd name="connsiteX20" fmla="*/ 558404 w 2996218"/>
              <a:gd name="connsiteY20" fmla="*/ 2241968 h 2996218"/>
              <a:gd name="connsiteX21" fmla="*/ 272512 w 2996218"/>
              <a:gd name="connsiteY21" fmla="*/ 2346032 h 2996218"/>
              <a:gd name="connsiteX22" fmla="*/ 150987 w 2996218"/>
              <a:gd name="connsiteY22" fmla="*/ 2135545 h 2996218"/>
              <a:gd name="connsiteX23" fmla="*/ 384056 w 2996218"/>
              <a:gd name="connsiteY23" fmla="*/ 1939988 h 2996218"/>
              <a:gd name="connsiteX24" fmla="*/ 300110 w 2996218"/>
              <a:gd name="connsiteY24" fmla="*/ 1463907 h 2996218"/>
              <a:gd name="connsiteX25" fmla="*/ 14213 w 2996218"/>
              <a:gd name="connsiteY25" fmla="*/ 1359857 h 2996218"/>
              <a:gd name="connsiteX26" fmla="*/ 56418 w 2996218"/>
              <a:gd name="connsiteY26" fmla="*/ 1120501 h 2996218"/>
              <a:gd name="connsiteX27" fmla="*/ 360660 w 2996218"/>
              <a:gd name="connsiteY27" fmla="*/ 1120509 h 2996218"/>
              <a:gd name="connsiteX28" fmla="*/ 602373 w 2996218"/>
              <a:gd name="connsiteY28" fmla="*/ 701850 h 2996218"/>
              <a:gd name="connsiteX29" fmla="*/ 450245 w 2996218"/>
              <a:gd name="connsiteY29" fmla="*/ 438372 h 2996218"/>
              <a:gd name="connsiteX30" fmla="*/ 636431 w 2996218"/>
              <a:gd name="connsiteY30" fmla="*/ 282143 h 2996218"/>
              <a:gd name="connsiteX31" fmla="*/ 869490 w 2996218"/>
              <a:gd name="connsiteY31" fmla="*/ 477712 h 2996218"/>
              <a:gd name="connsiteX32" fmla="*/ 1323761 w 2996218"/>
              <a:gd name="connsiteY32" fmla="*/ 312371 h 2996218"/>
              <a:gd name="connsiteX33" fmla="*/ 1376584 w 2996218"/>
              <a:gd name="connsiteY33" fmla="*/ 12749 h 2996218"/>
              <a:gd name="connsiteX34" fmla="*/ 1619634 w 2996218"/>
              <a:gd name="connsiteY34" fmla="*/ 12749 h 2996218"/>
              <a:gd name="connsiteX35" fmla="*/ 1672457 w 2996218"/>
              <a:gd name="connsiteY35" fmla="*/ 312371 h 2996218"/>
              <a:gd name="connsiteX36" fmla="*/ 2126728 w 2996218"/>
              <a:gd name="connsiteY36" fmla="*/ 477712 h 299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96218" h="2996218">
                <a:moveTo>
                  <a:pt x="2126728" y="477712"/>
                </a:moveTo>
                <a:lnTo>
                  <a:pt x="2359787" y="282143"/>
                </a:lnTo>
                <a:lnTo>
                  <a:pt x="2545973" y="438372"/>
                </a:lnTo>
                <a:lnTo>
                  <a:pt x="2393845" y="701850"/>
                </a:lnTo>
                <a:cubicBezTo>
                  <a:pt x="2502017" y="823536"/>
                  <a:pt x="2584261" y="965986"/>
                  <a:pt x="2635558" y="1120509"/>
                </a:cubicBezTo>
                <a:lnTo>
                  <a:pt x="2939800" y="1120501"/>
                </a:lnTo>
                <a:lnTo>
                  <a:pt x="2982005" y="1359857"/>
                </a:lnTo>
                <a:lnTo>
                  <a:pt x="2696108" y="1463907"/>
                </a:lnTo>
                <a:cubicBezTo>
                  <a:pt x="2700754" y="1626655"/>
                  <a:pt x="2672191" y="1788644"/>
                  <a:pt x="2612162" y="1939988"/>
                </a:cubicBezTo>
                <a:lnTo>
                  <a:pt x="2845231" y="2135545"/>
                </a:lnTo>
                <a:lnTo>
                  <a:pt x="2723706" y="2346032"/>
                </a:lnTo>
                <a:lnTo>
                  <a:pt x="2437814" y="2241968"/>
                </a:lnTo>
                <a:cubicBezTo>
                  <a:pt x="2336761" y="2369627"/>
                  <a:pt x="2210756" y="2475358"/>
                  <a:pt x="2067489" y="2552708"/>
                </a:cubicBezTo>
                <a:lnTo>
                  <a:pt x="2120328" y="2852327"/>
                </a:lnTo>
                <a:lnTo>
                  <a:pt x="1891936" y="2935454"/>
                </a:lnTo>
                <a:lnTo>
                  <a:pt x="1739822" y="2671969"/>
                </a:lnTo>
                <a:cubicBezTo>
                  <a:pt x="1580353" y="2704806"/>
                  <a:pt x="1415866" y="2704806"/>
                  <a:pt x="1256397" y="2671969"/>
                </a:cubicBezTo>
                <a:lnTo>
                  <a:pt x="1104282" y="2935454"/>
                </a:lnTo>
                <a:lnTo>
                  <a:pt x="875890" y="2852327"/>
                </a:lnTo>
                <a:lnTo>
                  <a:pt x="928729" y="2552708"/>
                </a:lnTo>
                <a:cubicBezTo>
                  <a:pt x="785462" y="2475358"/>
                  <a:pt x="659457" y="2369627"/>
                  <a:pt x="558404" y="2241968"/>
                </a:cubicBezTo>
                <a:lnTo>
                  <a:pt x="272512" y="2346032"/>
                </a:lnTo>
                <a:lnTo>
                  <a:pt x="150987" y="2135545"/>
                </a:lnTo>
                <a:lnTo>
                  <a:pt x="384056" y="1939988"/>
                </a:lnTo>
                <a:cubicBezTo>
                  <a:pt x="324027" y="1788644"/>
                  <a:pt x="295464" y="1626655"/>
                  <a:pt x="300110" y="1463907"/>
                </a:cubicBezTo>
                <a:lnTo>
                  <a:pt x="14213" y="1359857"/>
                </a:lnTo>
                <a:lnTo>
                  <a:pt x="56418" y="1120501"/>
                </a:lnTo>
                <a:lnTo>
                  <a:pt x="360660" y="1120509"/>
                </a:lnTo>
                <a:cubicBezTo>
                  <a:pt x="411957" y="965986"/>
                  <a:pt x="494201" y="823536"/>
                  <a:pt x="602373" y="701850"/>
                </a:cubicBezTo>
                <a:lnTo>
                  <a:pt x="450245" y="438372"/>
                </a:lnTo>
                <a:lnTo>
                  <a:pt x="636431" y="282143"/>
                </a:lnTo>
                <a:lnTo>
                  <a:pt x="869490" y="477712"/>
                </a:lnTo>
                <a:cubicBezTo>
                  <a:pt x="1008111" y="392314"/>
                  <a:pt x="1162679" y="336056"/>
                  <a:pt x="1323761" y="312371"/>
                </a:cubicBezTo>
                <a:lnTo>
                  <a:pt x="1376584" y="12749"/>
                </a:lnTo>
                <a:lnTo>
                  <a:pt x="1619634" y="12749"/>
                </a:lnTo>
                <a:lnTo>
                  <a:pt x="1672457" y="312371"/>
                </a:lnTo>
                <a:cubicBezTo>
                  <a:pt x="1833540" y="336056"/>
                  <a:pt x="1988107" y="392314"/>
                  <a:pt x="2126728" y="477712"/>
                </a:cubicBez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7613" tIns="717090" rIns="617613" bIns="76949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/>
              <a:t>Диагностика</a:t>
            </a:r>
            <a:endParaRPr lang="ru-RU" sz="2400" kern="1200" dirty="0"/>
          </a:p>
        </p:txBody>
      </p:sp>
      <p:sp>
        <p:nvSpPr>
          <p:cNvPr id="19" name="Полилиния 18"/>
          <p:cNvSpPr/>
          <p:nvPr/>
        </p:nvSpPr>
        <p:spPr>
          <a:xfrm>
            <a:off x="2324486" y="1494279"/>
            <a:ext cx="2278722" cy="2290250"/>
          </a:xfrm>
          <a:custGeom>
            <a:avLst/>
            <a:gdLst>
              <a:gd name="connsiteX0" fmla="*/ 1597538 w 2135041"/>
              <a:gd name="connsiteY0" fmla="*/ 540752 h 2135041"/>
              <a:gd name="connsiteX1" fmla="*/ 1912529 w 2135041"/>
              <a:gd name="connsiteY1" fmla="*/ 445819 h 2135041"/>
              <a:gd name="connsiteX2" fmla="*/ 2028434 w 2135041"/>
              <a:gd name="connsiteY2" fmla="*/ 646573 h 2135041"/>
              <a:gd name="connsiteX3" fmla="*/ 1788724 w 2135041"/>
              <a:gd name="connsiteY3" fmla="*/ 871896 h 2135041"/>
              <a:gd name="connsiteX4" fmla="*/ 1788724 w 2135041"/>
              <a:gd name="connsiteY4" fmla="*/ 1263144 h 2135041"/>
              <a:gd name="connsiteX5" fmla="*/ 2028434 w 2135041"/>
              <a:gd name="connsiteY5" fmla="*/ 1488468 h 2135041"/>
              <a:gd name="connsiteX6" fmla="*/ 1912529 w 2135041"/>
              <a:gd name="connsiteY6" fmla="*/ 1689222 h 2135041"/>
              <a:gd name="connsiteX7" fmla="*/ 1597538 w 2135041"/>
              <a:gd name="connsiteY7" fmla="*/ 1594289 h 2135041"/>
              <a:gd name="connsiteX8" fmla="*/ 1258707 w 2135041"/>
              <a:gd name="connsiteY8" fmla="*/ 1789913 h 2135041"/>
              <a:gd name="connsiteX9" fmla="*/ 1183425 w 2135041"/>
              <a:gd name="connsiteY9" fmla="*/ 2110170 h 2135041"/>
              <a:gd name="connsiteX10" fmla="*/ 951616 w 2135041"/>
              <a:gd name="connsiteY10" fmla="*/ 2110170 h 2135041"/>
              <a:gd name="connsiteX11" fmla="*/ 876334 w 2135041"/>
              <a:gd name="connsiteY11" fmla="*/ 1789914 h 2135041"/>
              <a:gd name="connsiteX12" fmla="*/ 537503 w 2135041"/>
              <a:gd name="connsiteY12" fmla="*/ 1594290 h 2135041"/>
              <a:gd name="connsiteX13" fmla="*/ 222512 w 2135041"/>
              <a:gd name="connsiteY13" fmla="*/ 1689222 h 2135041"/>
              <a:gd name="connsiteX14" fmla="*/ 106607 w 2135041"/>
              <a:gd name="connsiteY14" fmla="*/ 1488468 h 2135041"/>
              <a:gd name="connsiteX15" fmla="*/ 346317 w 2135041"/>
              <a:gd name="connsiteY15" fmla="*/ 1263145 h 2135041"/>
              <a:gd name="connsiteX16" fmla="*/ 346317 w 2135041"/>
              <a:gd name="connsiteY16" fmla="*/ 871897 h 2135041"/>
              <a:gd name="connsiteX17" fmla="*/ 106607 w 2135041"/>
              <a:gd name="connsiteY17" fmla="*/ 646573 h 2135041"/>
              <a:gd name="connsiteX18" fmla="*/ 222512 w 2135041"/>
              <a:gd name="connsiteY18" fmla="*/ 445819 h 2135041"/>
              <a:gd name="connsiteX19" fmla="*/ 537503 w 2135041"/>
              <a:gd name="connsiteY19" fmla="*/ 540752 h 2135041"/>
              <a:gd name="connsiteX20" fmla="*/ 876334 w 2135041"/>
              <a:gd name="connsiteY20" fmla="*/ 345128 h 2135041"/>
              <a:gd name="connsiteX21" fmla="*/ 951616 w 2135041"/>
              <a:gd name="connsiteY21" fmla="*/ 24871 h 2135041"/>
              <a:gd name="connsiteX22" fmla="*/ 1183425 w 2135041"/>
              <a:gd name="connsiteY22" fmla="*/ 24871 h 2135041"/>
              <a:gd name="connsiteX23" fmla="*/ 1258707 w 2135041"/>
              <a:gd name="connsiteY23" fmla="*/ 345127 h 2135041"/>
              <a:gd name="connsiteX24" fmla="*/ 1597538 w 2135041"/>
              <a:gd name="connsiteY24" fmla="*/ 540751 h 2135041"/>
              <a:gd name="connsiteX25" fmla="*/ 1597538 w 2135041"/>
              <a:gd name="connsiteY25" fmla="*/ 540752 h 213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35041" h="2135041">
                <a:moveTo>
                  <a:pt x="1374213" y="540066"/>
                </a:moveTo>
                <a:lnTo>
                  <a:pt x="1602577" y="398629"/>
                </a:lnTo>
                <a:lnTo>
                  <a:pt x="1736412" y="532465"/>
                </a:lnTo>
                <a:lnTo>
                  <a:pt x="1594975" y="760828"/>
                </a:lnTo>
                <a:cubicBezTo>
                  <a:pt x="1649451" y="854516"/>
                  <a:pt x="1677989" y="961023"/>
                  <a:pt x="1677656" y="1069396"/>
                </a:cubicBezTo>
                <a:lnTo>
                  <a:pt x="1914326" y="1196446"/>
                </a:lnTo>
                <a:lnTo>
                  <a:pt x="1865339" y="1379270"/>
                </a:lnTo>
                <a:lnTo>
                  <a:pt x="1596851" y="1370964"/>
                </a:lnTo>
                <a:cubicBezTo>
                  <a:pt x="1542953" y="1464985"/>
                  <a:pt x="1464985" y="1542953"/>
                  <a:pt x="1370964" y="1596851"/>
                </a:cubicBezTo>
                <a:lnTo>
                  <a:pt x="1379269" y="1865339"/>
                </a:lnTo>
                <a:lnTo>
                  <a:pt x="1196447" y="1914326"/>
                </a:lnTo>
                <a:lnTo>
                  <a:pt x="1069396" y="1677657"/>
                </a:lnTo>
                <a:cubicBezTo>
                  <a:pt x="961023" y="1677990"/>
                  <a:pt x="854516" y="1649452"/>
                  <a:pt x="760828" y="1594976"/>
                </a:cubicBezTo>
                <a:lnTo>
                  <a:pt x="532464" y="1736412"/>
                </a:lnTo>
                <a:lnTo>
                  <a:pt x="398629" y="1602576"/>
                </a:lnTo>
                <a:lnTo>
                  <a:pt x="540066" y="1374213"/>
                </a:lnTo>
                <a:cubicBezTo>
                  <a:pt x="485590" y="1280525"/>
                  <a:pt x="457052" y="1174018"/>
                  <a:pt x="457385" y="1065645"/>
                </a:cubicBezTo>
                <a:lnTo>
                  <a:pt x="220715" y="938595"/>
                </a:lnTo>
                <a:lnTo>
                  <a:pt x="269702" y="755771"/>
                </a:lnTo>
                <a:lnTo>
                  <a:pt x="538190" y="764077"/>
                </a:lnTo>
                <a:cubicBezTo>
                  <a:pt x="592088" y="670056"/>
                  <a:pt x="670056" y="592088"/>
                  <a:pt x="764077" y="538190"/>
                </a:cubicBezTo>
                <a:lnTo>
                  <a:pt x="755772" y="269702"/>
                </a:lnTo>
                <a:lnTo>
                  <a:pt x="938594" y="220715"/>
                </a:lnTo>
                <a:lnTo>
                  <a:pt x="1065645" y="457384"/>
                </a:lnTo>
                <a:cubicBezTo>
                  <a:pt x="1174018" y="457051"/>
                  <a:pt x="1280525" y="485589"/>
                  <a:pt x="1374213" y="540065"/>
                </a:cubicBezTo>
                <a:lnTo>
                  <a:pt x="1374213" y="540066"/>
                </a:ln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437" tIns="723438" rIns="723437" bIns="72343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/>
              <a:t>Доступность</a:t>
            </a:r>
            <a:endParaRPr lang="ru-RU" sz="1200" kern="1200" dirty="0"/>
          </a:p>
        </p:txBody>
      </p:sp>
      <p:sp>
        <p:nvSpPr>
          <p:cNvPr id="21" name="Полилиния 20"/>
          <p:cNvSpPr/>
          <p:nvPr/>
        </p:nvSpPr>
        <p:spPr>
          <a:xfrm>
            <a:off x="1087607" y="2333432"/>
            <a:ext cx="1804173" cy="1731472"/>
          </a:xfrm>
          <a:custGeom>
            <a:avLst/>
            <a:gdLst>
              <a:gd name="connsiteX0" fmla="*/ 1630481 w 2179068"/>
              <a:gd name="connsiteY0" fmla="*/ 551903 h 2179068"/>
              <a:gd name="connsiteX1" fmla="*/ 1951967 w 2179068"/>
              <a:gd name="connsiteY1" fmla="*/ 455013 h 2179068"/>
              <a:gd name="connsiteX2" fmla="*/ 2070262 w 2179068"/>
              <a:gd name="connsiteY2" fmla="*/ 659906 h 2179068"/>
              <a:gd name="connsiteX3" fmla="*/ 1825610 w 2179068"/>
              <a:gd name="connsiteY3" fmla="*/ 889876 h 2179068"/>
              <a:gd name="connsiteX4" fmla="*/ 1825610 w 2179068"/>
              <a:gd name="connsiteY4" fmla="*/ 1289193 h 2179068"/>
              <a:gd name="connsiteX5" fmla="*/ 2070262 w 2179068"/>
              <a:gd name="connsiteY5" fmla="*/ 1519162 h 2179068"/>
              <a:gd name="connsiteX6" fmla="*/ 1951967 w 2179068"/>
              <a:gd name="connsiteY6" fmla="*/ 1724055 h 2179068"/>
              <a:gd name="connsiteX7" fmla="*/ 1630481 w 2179068"/>
              <a:gd name="connsiteY7" fmla="*/ 1627165 h 2179068"/>
              <a:gd name="connsiteX8" fmla="*/ 1284663 w 2179068"/>
              <a:gd name="connsiteY8" fmla="*/ 1826823 h 2179068"/>
              <a:gd name="connsiteX9" fmla="*/ 1207829 w 2179068"/>
              <a:gd name="connsiteY9" fmla="*/ 2153684 h 2179068"/>
              <a:gd name="connsiteX10" fmla="*/ 971239 w 2179068"/>
              <a:gd name="connsiteY10" fmla="*/ 2153684 h 2179068"/>
              <a:gd name="connsiteX11" fmla="*/ 894405 w 2179068"/>
              <a:gd name="connsiteY11" fmla="*/ 1826824 h 2179068"/>
              <a:gd name="connsiteX12" fmla="*/ 548587 w 2179068"/>
              <a:gd name="connsiteY12" fmla="*/ 1627166 h 2179068"/>
              <a:gd name="connsiteX13" fmla="*/ 227101 w 2179068"/>
              <a:gd name="connsiteY13" fmla="*/ 1724055 h 2179068"/>
              <a:gd name="connsiteX14" fmla="*/ 108806 w 2179068"/>
              <a:gd name="connsiteY14" fmla="*/ 1519162 h 2179068"/>
              <a:gd name="connsiteX15" fmla="*/ 353458 w 2179068"/>
              <a:gd name="connsiteY15" fmla="*/ 1289192 h 2179068"/>
              <a:gd name="connsiteX16" fmla="*/ 353458 w 2179068"/>
              <a:gd name="connsiteY16" fmla="*/ 889875 h 2179068"/>
              <a:gd name="connsiteX17" fmla="*/ 108806 w 2179068"/>
              <a:gd name="connsiteY17" fmla="*/ 659906 h 2179068"/>
              <a:gd name="connsiteX18" fmla="*/ 227101 w 2179068"/>
              <a:gd name="connsiteY18" fmla="*/ 455013 h 2179068"/>
              <a:gd name="connsiteX19" fmla="*/ 548587 w 2179068"/>
              <a:gd name="connsiteY19" fmla="*/ 551903 h 2179068"/>
              <a:gd name="connsiteX20" fmla="*/ 894405 w 2179068"/>
              <a:gd name="connsiteY20" fmla="*/ 352245 h 2179068"/>
              <a:gd name="connsiteX21" fmla="*/ 971239 w 2179068"/>
              <a:gd name="connsiteY21" fmla="*/ 25384 h 2179068"/>
              <a:gd name="connsiteX22" fmla="*/ 1207829 w 2179068"/>
              <a:gd name="connsiteY22" fmla="*/ 25384 h 2179068"/>
              <a:gd name="connsiteX23" fmla="*/ 1284663 w 2179068"/>
              <a:gd name="connsiteY23" fmla="*/ 352244 h 2179068"/>
              <a:gd name="connsiteX24" fmla="*/ 1630481 w 2179068"/>
              <a:gd name="connsiteY24" fmla="*/ 551902 h 2179068"/>
              <a:gd name="connsiteX25" fmla="*/ 1630481 w 2179068"/>
              <a:gd name="connsiteY25" fmla="*/ 551903 h 217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79068" h="2179068">
                <a:moveTo>
                  <a:pt x="1630481" y="551903"/>
                </a:moveTo>
                <a:lnTo>
                  <a:pt x="1951967" y="455013"/>
                </a:lnTo>
                <a:lnTo>
                  <a:pt x="2070262" y="659906"/>
                </a:lnTo>
                <a:lnTo>
                  <a:pt x="1825610" y="889876"/>
                </a:lnTo>
                <a:cubicBezTo>
                  <a:pt x="1861074" y="1020619"/>
                  <a:pt x="1861074" y="1158449"/>
                  <a:pt x="1825610" y="1289193"/>
                </a:cubicBezTo>
                <a:lnTo>
                  <a:pt x="2070262" y="1519162"/>
                </a:lnTo>
                <a:lnTo>
                  <a:pt x="1951967" y="1724055"/>
                </a:lnTo>
                <a:lnTo>
                  <a:pt x="1630481" y="1627165"/>
                </a:lnTo>
                <a:cubicBezTo>
                  <a:pt x="1534986" y="1723249"/>
                  <a:pt x="1415622" y="1792164"/>
                  <a:pt x="1284663" y="1826823"/>
                </a:cubicBezTo>
                <a:lnTo>
                  <a:pt x="1207829" y="2153684"/>
                </a:lnTo>
                <a:lnTo>
                  <a:pt x="971239" y="2153684"/>
                </a:lnTo>
                <a:lnTo>
                  <a:pt x="894405" y="1826824"/>
                </a:lnTo>
                <a:cubicBezTo>
                  <a:pt x="763446" y="1792165"/>
                  <a:pt x="644082" y="1723250"/>
                  <a:pt x="548587" y="1627166"/>
                </a:cubicBezTo>
                <a:lnTo>
                  <a:pt x="227101" y="1724055"/>
                </a:lnTo>
                <a:lnTo>
                  <a:pt x="108806" y="1519162"/>
                </a:lnTo>
                <a:lnTo>
                  <a:pt x="353458" y="1289192"/>
                </a:lnTo>
                <a:cubicBezTo>
                  <a:pt x="317994" y="1158449"/>
                  <a:pt x="317994" y="1020619"/>
                  <a:pt x="353458" y="889875"/>
                </a:cubicBezTo>
                <a:lnTo>
                  <a:pt x="108806" y="659906"/>
                </a:lnTo>
                <a:lnTo>
                  <a:pt x="227101" y="455013"/>
                </a:lnTo>
                <a:lnTo>
                  <a:pt x="548587" y="551903"/>
                </a:lnTo>
                <a:cubicBezTo>
                  <a:pt x="644082" y="455819"/>
                  <a:pt x="763446" y="386904"/>
                  <a:pt x="894405" y="352245"/>
                </a:cubicBezTo>
                <a:lnTo>
                  <a:pt x="971239" y="25384"/>
                </a:lnTo>
                <a:lnTo>
                  <a:pt x="1207829" y="25384"/>
                </a:lnTo>
                <a:lnTo>
                  <a:pt x="1284663" y="352244"/>
                </a:lnTo>
                <a:cubicBezTo>
                  <a:pt x="1415622" y="386903"/>
                  <a:pt x="1534986" y="455818"/>
                  <a:pt x="1630481" y="551902"/>
                </a:cubicBezTo>
                <a:lnTo>
                  <a:pt x="1630481" y="551903"/>
                </a:ln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827" tIns="567143" rIns="563827" bIns="56714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/>
              <a:t>Единая система</a:t>
            </a:r>
            <a:endParaRPr lang="ru-RU" sz="1200" kern="1200" dirty="0"/>
          </a:p>
        </p:txBody>
      </p:sp>
      <p:sp>
        <p:nvSpPr>
          <p:cNvPr id="23" name="Полилиния 22"/>
          <p:cNvSpPr/>
          <p:nvPr/>
        </p:nvSpPr>
        <p:spPr>
          <a:xfrm>
            <a:off x="9102355" y="1529861"/>
            <a:ext cx="2152714" cy="1978173"/>
          </a:xfrm>
          <a:custGeom>
            <a:avLst/>
            <a:gdLst>
              <a:gd name="connsiteX0" fmla="*/ 1630481 w 2179068"/>
              <a:gd name="connsiteY0" fmla="*/ 551903 h 2179068"/>
              <a:gd name="connsiteX1" fmla="*/ 1951967 w 2179068"/>
              <a:gd name="connsiteY1" fmla="*/ 455013 h 2179068"/>
              <a:gd name="connsiteX2" fmla="*/ 2070262 w 2179068"/>
              <a:gd name="connsiteY2" fmla="*/ 659906 h 2179068"/>
              <a:gd name="connsiteX3" fmla="*/ 1825610 w 2179068"/>
              <a:gd name="connsiteY3" fmla="*/ 889876 h 2179068"/>
              <a:gd name="connsiteX4" fmla="*/ 1825610 w 2179068"/>
              <a:gd name="connsiteY4" fmla="*/ 1289193 h 2179068"/>
              <a:gd name="connsiteX5" fmla="*/ 2070262 w 2179068"/>
              <a:gd name="connsiteY5" fmla="*/ 1519162 h 2179068"/>
              <a:gd name="connsiteX6" fmla="*/ 1951967 w 2179068"/>
              <a:gd name="connsiteY6" fmla="*/ 1724055 h 2179068"/>
              <a:gd name="connsiteX7" fmla="*/ 1630481 w 2179068"/>
              <a:gd name="connsiteY7" fmla="*/ 1627165 h 2179068"/>
              <a:gd name="connsiteX8" fmla="*/ 1284663 w 2179068"/>
              <a:gd name="connsiteY8" fmla="*/ 1826823 h 2179068"/>
              <a:gd name="connsiteX9" fmla="*/ 1207829 w 2179068"/>
              <a:gd name="connsiteY9" fmla="*/ 2153684 h 2179068"/>
              <a:gd name="connsiteX10" fmla="*/ 971239 w 2179068"/>
              <a:gd name="connsiteY10" fmla="*/ 2153684 h 2179068"/>
              <a:gd name="connsiteX11" fmla="*/ 894405 w 2179068"/>
              <a:gd name="connsiteY11" fmla="*/ 1826824 h 2179068"/>
              <a:gd name="connsiteX12" fmla="*/ 548587 w 2179068"/>
              <a:gd name="connsiteY12" fmla="*/ 1627166 h 2179068"/>
              <a:gd name="connsiteX13" fmla="*/ 227101 w 2179068"/>
              <a:gd name="connsiteY13" fmla="*/ 1724055 h 2179068"/>
              <a:gd name="connsiteX14" fmla="*/ 108806 w 2179068"/>
              <a:gd name="connsiteY14" fmla="*/ 1519162 h 2179068"/>
              <a:gd name="connsiteX15" fmla="*/ 353458 w 2179068"/>
              <a:gd name="connsiteY15" fmla="*/ 1289192 h 2179068"/>
              <a:gd name="connsiteX16" fmla="*/ 353458 w 2179068"/>
              <a:gd name="connsiteY16" fmla="*/ 889875 h 2179068"/>
              <a:gd name="connsiteX17" fmla="*/ 108806 w 2179068"/>
              <a:gd name="connsiteY17" fmla="*/ 659906 h 2179068"/>
              <a:gd name="connsiteX18" fmla="*/ 227101 w 2179068"/>
              <a:gd name="connsiteY18" fmla="*/ 455013 h 2179068"/>
              <a:gd name="connsiteX19" fmla="*/ 548587 w 2179068"/>
              <a:gd name="connsiteY19" fmla="*/ 551903 h 2179068"/>
              <a:gd name="connsiteX20" fmla="*/ 894405 w 2179068"/>
              <a:gd name="connsiteY20" fmla="*/ 352245 h 2179068"/>
              <a:gd name="connsiteX21" fmla="*/ 971239 w 2179068"/>
              <a:gd name="connsiteY21" fmla="*/ 25384 h 2179068"/>
              <a:gd name="connsiteX22" fmla="*/ 1207829 w 2179068"/>
              <a:gd name="connsiteY22" fmla="*/ 25384 h 2179068"/>
              <a:gd name="connsiteX23" fmla="*/ 1284663 w 2179068"/>
              <a:gd name="connsiteY23" fmla="*/ 352244 h 2179068"/>
              <a:gd name="connsiteX24" fmla="*/ 1630481 w 2179068"/>
              <a:gd name="connsiteY24" fmla="*/ 551902 h 2179068"/>
              <a:gd name="connsiteX25" fmla="*/ 1630481 w 2179068"/>
              <a:gd name="connsiteY25" fmla="*/ 551903 h 217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179068" h="2179068">
                <a:moveTo>
                  <a:pt x="1630481" y="551903"/>
                </a:moveTo>
                <a:lnTo>
                  <a:pt x="1951967" y="455013"/>
                </a:lnTo>
                <a:lnTo>
                  <a:pt x="2070262" y="659906"/>
                </a:lnTo>
                <a:lnTo>
                  <a:pt x="1825610" y="889876"/>
                </a:lnTo>
                <a:cubicBezTo>
                  <a:pt x="1861074" y="1020619"/>
                  <a:pt x="1861074" y="1158449"/>
                  <a:pt x="1825610" y="1289193"/>
                </a:cubicBezTo>
                <a:lnTo>
                  <a:pt x="2070262" y="1519162"/>
                </a:lnTo>
                <a:lnTo>
                  <a:pt x="1951967" y="1724055"/>
                </a:lnTo>
                <a:lnTo>
                  <a:pt x="1630481" y="1627165"/>
                </a:lnTo>
                <a:cubicBezTo>
                  <a:pt x="1534986" y="1723249"/>
                  <a:pt x="1415622" y="1792164"/>
                  <a:pt x="1284663" y="1826823"/>
                </a:cubicBezTo>
                <a:lnTo>
                  <a:pt x="1207829" y="2153684"/>
                </a:lnTo>
                <a:lnTo>
                  <a:pt x="971239" y="2153684"/>
                </a:lnTo>
                <a:lnTo>
                  <a:pt x="894405" y="1826824"/>
                </a:lnTo>
                <a:cubicBezTo>
                  <a:pt x="763446" y="1792165"/>
                  <a:pt x="644082" y="1723250"/>
                  <a:pt x="548587" y="1627166"/>
                </a:cubicBezTo>
                <a:lnTo>
                  <a:pt x="227101" y="1724055"/>
                </a:lnTo>
                <a:lnTo>
                  <a:pt x="108806" y="1519162"/>
                </a:lnTo>
                <a:lnTo>
                  <a:pt x="353458" y="1289192"/>
                </a:lnTo>
                <a:cubicBezTo>
                  <a:pt x="317994" y="1158449"/>
                  <a:pt x="317994" y="1020619"/>
                  <a:pt x="353458" y="889875"/>
                </a:cubicBezTo>
                <a:lnTo>
                  <a:pt x="108806" y="659906"/>
                </a:lnTo>
                <a:lnTo>
                  <a:pt x="227101" y="455013"/>
                </a:lnTo>
                <a:lnTo>
                  <a:pt x="548587" y="551903"/>
                </a:lnTo>
                <a:cubicBezTo>
                  <a:pt x="644082" y="455819"/>
                  <a:pt x="763446" y="386904"/>
                  <a:pt x="894405" y="352245"/>
                </a:cubicBezTo>
                <a:lnTo>
                  <a:pt x="971239" y="25384"/>
                </a:lnTo>
                <a:lnTo>
                  <a:pt x="1207829" y="25384"/>
                </a:lnTo>
                <a:lnTo>
                  <a:pt x="1284663" y="352244"/>
                </a:lnTo>
                <a:cubicBezTo>
                  <a:pt x="1415622" y="386903"/>
                  <a:pt x="1534986" y="455818"/>
                  <a:pt x="1630481" y="551902"/>
                </a:cubicBezTo>
                <a:lnTo>
                  <a:pt x="1630481" y="551903"/>
                </a:lnTo>
                <a:close/>
              </a:path>
            </a:pathLst>
          </a:custGeom>
          <a:solidFill>
            <a:srgbClr val="0F6FC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827" tIns="567143" rIns="563827" bIns="56714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/>
              <a:t>Клинические рекомендации</a:t>
            </a:r>
            <a:endParaRPr lang="ru-RU" sz="1200" kern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Мнение автора</a:t>
            </a:r>
            <a:endParaRPr lang="ru-RU" sz="1000" dirty="0"/>
          </a:p>
        </p:txBody>
      </p:sp>
      <p:pic>
        <p:nvPicPr>
          <p:cNvPr id="15" name="Объект 29"/>
          <p:cNvPicPr>
            <a:picLocks noGrp="1" noChangeAspect="1" noChangeArrowheads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26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342"/>
            <a:ext cx="7039375" cy="6851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160509">
            <a:off x="4389121" y="4331368"/>
            <a:ext cx="17999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bg1"/>
                </a:solidFill>
              </a:rPr>
              <a:t>Произво-дители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437016">
            <a:off x="1116531" y="4951073"/>
            <a:ext cx="1799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Минздрав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490016">
            <a:off x="4259296" y="1068288"/>
            <a:ext cx="1799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ТФОМС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759780">
            <a:off x="683393" y="1598074"/>
            <a:ext cx="1799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Врачи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611779"/>
            <a:ext cx="11872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Мнение автора</a:t>
            </a:r>
            <a:endParaRPr lang="ru-RU" sz="10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833936" y="1232034"/>
            <a:ext cx="5038916" cy="459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Непрерывное взаимодействие – залог доступности лекарственной терапии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574" y="2168153"/>
            <a:ext cx="1792855" cy="2281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Объект 29"/>
          <p:cNvPicPr>
            <a:picLocks noGrp="1" noChangeAspect="1" noChangeArrowheads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49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98017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82119"/>
            <a:ext cx="12192000" cy="2163762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rgbClr val="0F6FC6"/>
                  </a:solidFill>
                </a:ln>
                <a:solidFill>
                  <a:schemeClr val="bg1"/>
                </a:solidFill>
              </a:rPr>
              <a:t>Спасибо за внимание!</a:t>
            </a:r>
            <a:endParaRPr lang="ru-RU" dirty="0">
              <a:ln>
                <a:solidFill>
                  <a:srgbClr val="0F6FC6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3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56" y="2050510"/>
            <a:ext cx="3111698" cy="22756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«Майский указ» </a:t>
            </a:r>
            <a:br>
              <a:rPr lang="ru-RU" dirty="0" smtClean="0"/>
            </a:br>
            <a:r>
              <a:rPr lang="ru-RU" dirty="0" smtClean="0"/>
              <a:t>2018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898" y="288834"/>
            <a:ext cx="3998044" cy="628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700" y="288835"/>
            <a:ext cx="4051300" cy="628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611779"/>
            <a:ext cx="121023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Указ </a:t>
            </a:r>
            <a:r>
              <a:rPr lang="ru-RU" sz="1000" dirty="0"/>
              <a:t>Президента РФ от </a:t>
            </a:r>
            <a:r>
              <a:rPr lang="ru-RU" sz="1000" dirty="0" smtClean="0"/>
              <a:t>07.05.2018 № 204 «О национальных целях и стратегических задачах развития Российской Федерации на период до 2024 года»</a:t>
            </a:r>
            <a:endParaRPr lang="ru-RU" sz="1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228439" y="4188542"/>
            <a:ext cx="72758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8313175" y="4326194"/>
            <a:ext cx="1115961" cy="49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8613058" y="4613275"/>
            <a:ext cx="864317" cy="32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86" y="2801223"/>
            <a:ext cx="2130974" cy="362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6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7555" t="5863" r="8469" b="6922"/>
          <a:stretch/>
        </p:blipFill>
        <p:spPr>
          <a:xfrm>
            <a:off x="8021313" y="0"/>
            <a:ext cx="3680474" cy="38989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НП «Здравоохранение»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1100" y="3898900"/>
            <a:ext cx="4660900" cy="2213770"/>
          </a:xfrm>
        </p:spPr>
        <p:txBody>
          <a:bodyPr anchor="ctr">
            <a:normAutofit lnSpcReduction="10000"/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ru-RU" sz="4800" b="1" dirty="0" smtClean="0"/>
              <a:t>Завершение реализации Национального проекта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93119"/>
            <a:ext cx="6324600" cy="4019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611779"/>
            <a:ext cx="121023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"Паспорт национального проекта "Здравоохранение" (утв. президиумом Совета при Президенте РФ по стратегическому развитию и национальным проектам, протокол от 24.12.2018 № 16)</a:t>
            </a:r>
            <a:endParaRPr lang="ru-RU" sz="1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34024" y="4038600"/>
            <a:ext cx="1314451" cy="4953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8301"/>
          <a:stretch/>
        </p:blipFill>
        <p:spPr>
          <a:xfrm>
            <a:off x="8021313" y="-12700"/>
            <a:ext cx="3680474" cy="3911600"/>
          </a:xfrm>
          <a:prstGeom prst="rect">
            <a:avLst/>
          </a:prstGeom>
        </p:spPr>
      </p:pic>
      <p:pic>
        <p:nvPicPr>
          <p:cNvPr id="9" name="Объект 29"/>
          <p:cNvPicPr>
            <a:picLocks noGrp="1" noChangeAspect="1" noChangeArrowheads="1"/>
          </p:cNvPicPr>
          <p:nvPr/>
        </p:nvPicPr>
        <p:blipFill>
          <a:blip r:embed="rId5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48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184" y="365125"/>
            <a:ext cx="11795816" cy="1325563"/>
          </a:xfrm>
        </p:spPr>
        <p:txBody>
          <a:bodyPr>
            <a:normAutofit/>
          </a:bodyPr>
          <a:lstStyle/>
          <a:p>
            <a:r>
              <a:rPr lang="ru-RU" dirty="0"/>
              <a:t>ФП </a:t>
            </a:r>
            <a:r>
              <a:rPr lang="ru-RU" dirty="0" smtClean="0"/>
              <a:t>«Борьба </a:t>
            </a:r>
            <a:r>
              <a:rPr lang="ru-RU" dirty="0"/>
              <a:t>с онкологическими </a:t>
            </a:r>
            <a:r>
              <a:rPr lang="ru-RU" dirty="0" smtClean="0"/>
              <a:t>заболеваниями»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05985530"/>
              </p:ext>
            </p:extLst>
          </p:nvPr>
        </p:nvGraphicFramePr>
        <p:xfrm>
          <a:off x="5130801" y="2355574"/>
          <a:ext cx="6418470" cy="4134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Рисунок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321924"/>
              </p:ext>
            </p:extLst>
          </p:nvPr>
        </p:nvGraphicFramePr>
        <p:xfrm>
          <a:off x="396184" y="2477173"/>
          <a:ext cx="4292598" cy="401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0737" y="5296603"/>
            <a:ext cx="656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2024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6217" y="4776439"/>
            <a:ext cx="665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2023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6217" y="4256277"/>
            <a:ext cx="665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2022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9840" y="3736115"/>
            <a:ext cx="6583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2021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6217" y="3215953"/>
            <a:ext cx="665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2020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1475" y="2695791"/>
            <a:ext cx="6550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Franklin Gothic Book" panose="020B0503020102020204" pitchFamily="34" charset="0"/>
              </a:rPr>
              <a:t>2019</a:t>
            </a:r>
          </a:p>
        </p:txBody>
      </p:sp>
      <p:sp>
        <p:nvSpPr>
          <p:cNvPr id="11" name="Текст 5"/>
          <p:cNvSpPr txBox="1">
            <a:spLocks/>
          </p:cNvSpPr>
          <p:nvPr/>
        </p:nvSpPr>
        <p:spPr>
          <a:xfrm>
            <a:off x="456206" y="1863692"/>
            <a:ext cx="4922855" cy="650380"/>
          </a:xfrm>
          <a:prstGeom prst="rect">
            <a:avLst/>
          </a:prstGeom>
        </p:spPr>
        <p:txBody>
          <a:bodyPr vert="horz" lIns="117931" tIns="58965" rIns="117931" bIns="58965" rtlCol="0" anchor="ctr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4000" baseline="0">
                <a:solidFill>
                  <a:schemeClr val="accent1"/>
                </a:solidFill>
                <a:latin typeface="Bebas Neue Regular" pitchFamily="50" charset="0"/>
              </a:defRPr>
            </a:lvl1pPr>
            <a:lvl2pPr marL="1326612" indent="-510235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2040941" indent="-408188">
              <a:spcBef>
                <a:spcPct val="20000"/>
              </a:spcBef>
              <a:buFont typeface="Arial" panose="020B0604020202020204" pitchFamily="34" charset="0"/>
              <a:buChar char="•"/>
              <a:defRPr sz="2800"/>
            </a:lvl3pPr>
            <a:lvl4pPr marL="2857317" indent="-408188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4pPr>
            <a:lvl5pPr marL="3673693" indent="-408188">
              <a:spcBef>
                <a:spcPct val="20000"/>
              </a:spcBef>
              <a:buFont typeface="Arial" panose="020B0604020202020204" pitchFamily="34" charset="0"/>
              <a:buChar char="»"/>
              <a:defRPr sz="2800"/>
            </a:lvl5pPr>
            <a:lvl6pPr marL="4490070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6pPr>
            <a:lvl7pPr marL="5306446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7pPr>
            <a:lvl8pPr marL="6122822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8pPr>
            <a:lvl9pPr marL="6939199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9pPr>
          </a:lstStyle>
          <a:p>
            <a:pPr algn="l">
              <a:lnSpc>
                <a:spcPct val="80000"/>
              </a:lnSpc>
            </a:pPr>
            <a: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  <a:t>Финансовое обеспечение мероприятий </a:t>
            </a:r>
            <a:b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</a:br>
            <a: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  <a:t>(всего 959), млрд руб.</a:t>
            </a:r>
          </a:p>
        </p:txBody>
      </p:sp>
      <p:sp>
        <p:nvSpPr>
          <p:cNvPr id="12" name="Текст 5"/>
          <p:cNvSpPr txBox="1">
            <a:spLocks/>
          </p:cNvSpPr>
          <p:nvPr/>
        </p:nvSpPr>
        <p:spPr>
          <a:xfrm>
            <a:off x="5379061" y="1863692"/>
            <a:ext cx="6507720" cy="650380"/>
          </a:xfrm>
          <a:prstGeom prst="rect">
            <a:avLst/>
          </a:prstGeom>
        </p:spPr>
        <p:txBody>
          <a:bodyPr vert="horz" lIns="117931" tIns="58965" rIns="117931" bIns="58965" rtlCol="0" anchor="ctr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4000" baseline="0">
                <a:solidFill>
                  <a:schemeClr val="accent1"/>
                </a:solidFill>
                <a:latin typeface="Bebas Neue Regular" pitchFamily="50" charset="0"/>
              </a:defRPr>
            </a:lvl1pPr>
            <a:lvl2pPr marL="1326612" indent="-510235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2040941" indent="-408188">
              <a:spcBef>
                <a:spcPct val="20000"/>
              </a:spcBef>
              <a:buFont typeface="Arial" panose="020B0604020202020204" pitchFamily="34" charset="0"/>
              <a:buChar char="•"/>
              <a:defRPr sz="2800"/>
            </a:lvl3pPr>
            <a:lvl4pPr marL="2857317" indent="-408188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4pPr>
            <a:lvl5pPr marL="3673693" indent="-408188">
              <a:spcBef>
                <a:spcPct val="20000"/>
              </a:spcBef>
              <a:buFont typeface="Arial" panose="020B0604020202020204" pitchFamily="34" charset="0"/>
              <a:buChar char="»"/>
              <a:defRPr sz="2800"/>
            </a:lvl5pPr>
            <a:lvl6pPr marL="4490070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6pPr>
            <a:lvl7pPr marL="5306446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7pPr>
            <a:lvl8pPr marL="6122822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8pPr>
            <a:lvl9pPr marL="6939199" indent="-408188">
              <a:spcBef>
                <a:spcPct val="20000"/>
              </a:spcBef>
              <a:buFont typeface="Arial" panose="020B0604020202020204" pitchFamily="34" charset="0"/>
              <a:buChar char="•"/>
              <a:defRPr sz="3600"/>
            </a:lvl9pPr>
          </a:lstStyle>
          <a:p>
            <a:pPr algn="l">
              <a:lnSpc>
                <a:spcPct val="80000"/>
              </a:lnSpc>
            </a:pPr>
            <a: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  <a:t>Снижение смертности от новообразований </a:t>
            </a:r>
            <a:b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</a:br>
            <a:r>
              <a:rPr lang="ru-RU" sz="1867" dirty="0">
                <a:solidFill>
                  <a:schemeClr val="tx1"/>
                </a:solidFill>
                <a:latin typeface="Franklin Gothic Book" panose="020B0503020102020204" pitchFamily="34" charset="0"/>
              </a:rPr>
              <a:t>на 100 тыс. насел. – основной целевой показатель </a:t>
            </a:r>
            <a:r>
              <a:rPr lang="ru-RU" sz="1867" dirty="0" err="1">
                <a:solidFill>
                  <a:schemeClr val="tx1"/>
                </a:solidFill>
                <a:latin typeface="Franklin Gothic Book" panose="020B0503020102020204" pitchFamily="34" charset="0"/>
              </a:rPr>
              <a:t>ФП</a:t>
            </a:r>
            <a:endParaRPr lang="ru-RU" sz="1867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6605974"/>
            <a:ext cx="11902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</a:rPr>
              <a:t>Паспорт национального проекта "Здравоохранение";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Данные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Росстат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9" y="3687541"/>
            <a:ext cx="2266908" cy="2968128"/>
          </a:xfrm>
          <a:prstGeom prst="rect">
            <a:avLst/>
          </a:prstGeom>
        </p:spPr>
      </p:pic>
      <p:pic>
        <p:nvPicPr>
          <p:cNvPr id="15" name="Объект 29"/>
          <p:cNvPicPr>
            <a:picLocks noGrp="1" noChangeAspect="1" noChangeArrowheads="1"/>
          </p:cNvPicPr>
          <p:nvPr/>
        </p:nvPicPr>
        <p:blipFill>
          <a:blip r:embed="rId5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8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ФП БОЗ 2019-2023 в 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429" y="2230438"/>
            <a:ext cx="1892300" cy="127317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tx1"/>
                </a:solidFill>
              </a:rPr>
              <a:t>812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322329" y="2419351"/>
            <a:ext cx="95250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млрд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руб.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019628"/>
            <a:ext cx="2436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Использовано </a:t>
            </a:r>
            <a:endParaRPr lang="ru-RU" sz="28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325629" y="3376613"/>
            <a:ext cx="1892300" cy="127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8000" dirty="0" smtClean="0">
                <a:solidFill>
                  <a:schemeClr val="tx1"/>
                </a:solidFill>
              </a:rPr>
              <a:t>534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938529" y="3899832"/>
            <a:ext cx="952500" cy="5610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ЦАОП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54400" y="3165803"/>
            <a:ext cx="1562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Открыто </a:t>
            </a:r>
            <a:endParaRPr lang="ru-RU" sz="28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38200" y="5070148"/>
            <a:ext cx="1500371" cy="127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8000" dirty="0" smtClean="0">
                <a:solidFill>
                  <a:schemeClr val="tx1"/>
                </a:solidFill>
              </a:rPr>
              <a:t>13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2007486" y="5593368"/>
            <a:ext cx="1435986" cy="5610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объектов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6971" y="4795838"/>
            <a:ext cx="4033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Введено в эксплуатацию </a:t>
            </a:r>
            <a:endParaRPr lang="ru-RU" sz="28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298325" y="5070148"/>
            <a:ext cx="1500371" cy="127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000" dirty="0" smtClean="0">
                <a:solidFill>
                  <a:schemeClr val="tx1"/>
                </a:solidFill>
              </a:rPr>
              <a:t>+</a:t>
            </a:r>
            <a:r>
              <a:rPr lang="ru-RU" sz="8000" dirty="0" smtClean="0">
                <a:solidFill>
                  <a:schemeClr val="tx1"/>
                </a:solidFill>
              </a:rPr>
              <a:t>3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4467611" y="5297162"/>
            <a:ext cx="302716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центра протонно-лучевой терапии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6611779"/>
            <a:ext cx="12321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Директор департамента организации медпомощи и санаторно-курортного дела Минздрава РФ </a:t>
            </a:r>
            <a:r>
              <a:rPr lang="ru-RU" sz="1000" dirty="0" smtClean="0"/>
              <a:t>Е</a:t>
            </a:r>
            <a:r>
              <a:rPr lang="ru-RU" sz="1000" dirty="0"/>
              <a:t>. </a:t>
            </a:r>
            <a:r>
              <a:rPr lang="ru-RU" sz="1000" dirty="0" smtClean="0"/>
              <a:t>Каракулина, форум </a:t>
            </a:r>
            <a:r>
              <a:rPr lang="ru-RU" sz="1000" dirty="0"/>
              <a:t>«Белые ночи</a:t>
            </a:r>
            <a:r>
              <a:rPr lang="ru-RU" sz="1000" dirty="0" smtClean="0"/>
              <a:t>», 04.07.2024</a:t>
            </a:r>
            <a:endParaRPr lang="ru-RU" sz="1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102600" y="2281238"/>
            <a:ext cx="2390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F6FC6"/>
                </a:solidFill>
              </a:rPr>
              <a:t>План на 2024: </a:t>
            </a:r>
            <a:endParaRPr lang="ru-RU" sz="2800" dirty="0">
              <a:solidFill>
                <a:srgbClr val="0F6FC6"/>
              </a:solidFill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8151496" y="2957761"/>
            <a:ext cx="1792604" cy="127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8000" dirty="0" smtClean="0"/>
              <a:t>30</a:t>
            </a:r>
            <a:endParaRPr lang="ru-RU" sz="8000" dirty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9764396" y="3480980"/>
            <a:ext cx="952500" cy="5610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/>
              <a:t>ЦАОП</a:t>
            </a:r>
            <a:endParaRPr lang="ru-RU" sz="2400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7494771" y="4515316"/>
            <a:ext cx="1281815" cy="127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8000" dirty="0" smtClean="0"/>
              <a:t>6</a:t>
            </a:r>
            <a:endParaRPr lang="ru-RU" sz="8000" dirty="0"/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8664057" y="5038536"/>
            <a:ext cx="1435986" cy="5610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/>
              <a:t>объектов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998272" y="4226951"/>
            <a:ext cx="37673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F6FC6"/>
                </a:solidFill>
              </a:rPr>
              <a:t>Ввести в эксплуатацию </a:t>
            </a:r>
            <a:endParaRPr lang="ru-RU" sz="2800" dirty="0">
              <a:solidFill>
                <a:srgbClr val="0F6FC6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587" y="2160589"/>
            <a:ext cx="2552699" cy="2552699"/>
          </a:xfrm>
          <a:prstGeom prst="rect">
            <a:avLst/>
          </a:prstGeom>
        </p:spPr>
      </p:pic>
      <p:pic>
        <p:nvPicPr>
          <p:cNvPr id="24" name="Объект 29"/>
          <p:cNvPicPr>
            <a:picLocks noGrp="1" noChangeAspect="1" noChangeArrowheads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34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184" y="365125"/>
            <a:ext cx="11795816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Смертность от НО на 100 тыс. насел.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7107474"/>
              </p:ext>
            </p:extLst>
          </p:nvPr>
        </p:nvGraphicFramePr>
        <p:xfrm>
          <a:off x="491836" y="2355574"/>
          <a:ext cx="10524035" cy="4134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6605974"/>
            <a:ext cx="11902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>
                <a:solidFill>
                  <a:schemeClr val="tx1"/>
                </a:solidFill>
                <a:latin typeface="+mn-lt"/>
              </a:rPr>
              <a:t>Паспорт национального проекта "Здравоохранение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"; </a:t>
            </a:r>
            <a:r>
              <a:rPr lang="ru-RU" dirty="0">
                <a:solidFill>
                  <a:schemeClr val="tx1"/>
                </a:solidFill>
              </a:rPr>
              <a:t>РП Московской обл. "Борьба с онкологическими </a:t>
            </a:r>
            <a:r>
              <a:rPr lang="ru-RU" dirty="0" smtClean="0">
                <a:solidFill>
                  <a:schemeClr val="tx1"/>
                </a:solidFill>
              </a:rPr>
              <a:t>заболеваниями»;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 Данные Росстата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2390775" y="2110712"/>
            <a:ext cx="7419975" cy="4476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F6FC6"/>
                </a:solidFill>
              </a:rPr>
              <a:t>Российская Федерация</a:t>
            </a:r>
            <a:endParaRPr lang="ru-RU" dirty="0">
              <a:solidFill>
                <a:srgbClr val="0F6FC6"/>
              </a:solidFill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2390775" y="4076368"/>
            <a:ext cx="7419975" cy="4476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7E9632"/>
                </a:solidFill>
              </a:rPr>
              <a:t>Московская область</a:t>
            </a:r>
            <a:endParaRPr lang="ru-RU" dirty="0">
              <a:solidFill>
                <a:srgbClr val="7E9632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907" y="4765537"/>
            <a:ext cx="791345" cy="9052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51" y="2316073"/>
            <a:ext cx="919459" cy="907200"/>
          </a:xfrm>
          <a:prstGeom prst="rect">
            <a:avLst/>
          </a:prstGeom>
        </p:spPr>
      </p:pic>
      <p:pic>
        <p:nvPicPr>
          <p:cNvPr id="20" name="Объект 29"/>
          <p:cNvPicPr>
            <a:picLocks noGrp="1" noChangeAspect="1" noChangeArrowheads="1"/>
          </p:cNvPicPr>
          <p:nvPr/>
        </p:nvPicPr>
        <p:blipFill>
          <a:blip r:embed="rId5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36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РП "БОЗ" в Московской области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29337642"/>
              </p:ext>
            </p:extLst>
          </p:nvPr>
        </p:nvGraphicFramePr>
        <p:xfrm>
          <a:off x="412468" y="1758789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921586340"/>
              </p:ext>
            </p:extLst>
          </p:nvPr>
        </p:nvGraphicFramePr>
        <p:xfrm>
          <a:off x="4429892" y="1758789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83498077"/>
              </p:ext>
            </p:extLst>
          </p:nvPr>
        </p:nvGraphicFramePr>
        <p:xfrm>
          <a:off x="8447316" y="1758789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58206331"/>
              </p:ext>
            </p:extLst>
          </p:nvPr>
        </p:nvGraphicFramePr>
        <p:xfrm>
          <a:off x="412468" y="4260037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10809046"/>
              </p:ext>
            </p:extLst>
          </p:nvPr>
        </p:nvGraphicFramePr>
        <p:xfrm>
          <a:off x="4429892" y="4260037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079686951"/>
              </p:ext>
            </p:extLst>
          </p:nvPr>
        </p:nvGraphicFramePr>
        <p:xfrm>
          <a:off x="8447316" y="4260037"/>
          <a:ext cx="3332217" cy="2309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10" y="1709393"/>
            <a:ext cx="791345" cy="9052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412" y="1709393"/>
            <a:ext cx="791345" cy="9052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253" y="1709393"/>
            <a:ext cx="791345" cy="9052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10" y="4457431"/>
            <a:ext cx="791345" cy="9052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412" y="4457431"/>
            <a:ext cx="791345" cy="9052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253" y="4457431"/>
            <a:ext cx="791345" cy="90525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9324" y="857789"/>
            <a:ext cx="919459" cy="907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0" y="6616010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00">
                <a:solidFill>
                  <a:schemeClr val="bg1"/>
                </a:solidFill>
                <a:latin typeface="Frank Ruhl Libre Medium"/>
                <a:ea typeface="Frank Ruhl Libre Medium"/>
                <a:cs typeface="Frank Ruhl Libre Medium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РП </a:t>
            </a:r>
            <a:r>
              <a:rPr lang="ru-RU" dirty="0" smtClean="0">
                <a:solidFill>
                  <a:schemeClr val="tx1"/>
                </a:solidFill>
              </a:rPr>
              <a:t>Московской обл. </a:t>
            </a:r>
            <a:r>
              <a:rPr lang="ru-RU" dirty="0">
                <a:solidFill>
                  <a:schemeClr val="tx1"/>
                </a:solidFill>
              </a:rPr>
              <a:t>"Борьба с онкологическими </a:t>
            </a:r>
            <a:r>
              <a:rPr lang="ru-RU" dirty="0" smtClean="0">
                <a:solidFill>
                  <a:schemeClr val="tx1"/>
                </a:solidFill>
              </a:rPr>
              <a:t>заболеваниями» на пер. 1019-2024 </a:t>
            </a:r>
            <a:r>
              <a:rPr lang="ru-RU" dirty="0" err="1" smtClean="0">
                <a:solidFill>
                  <a:schemeClr val="tx1"/>
                </a:solidFill>
              </a:rPr>
              <a:t>гг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(РП </a:t>
            </a:r>
            <a:r>
              <a:rPr lang="ru-RU" dirty="0" smtClean="0">
                <a:solidFill>
                  <a:schemeClr val="tx1"/>
                </a:solidFill>
              </a:rPr>
              <a:t>МО № 521-РП </a:t>
            </a:r>
            <a:r>
              <a:rPr lang="ru-RU" dirty="0">
                <a:solidFill>
                  <a:schemeClr val="tx1"/>
                </a:solidFill>
              </a:rPr>
              <a:t>от </a:t>
            </a:r>
            <a:r>
              <a:rPr lang="ru-RU" dirty="0" smtClean="0">
                <a:solidFill>
                  <a:schemeClr val="tx1"/>
                </a:solidFill>
              </a:rPr>
              <a:t>25.06.2019 </a:t>
            </a:r>
            <a:r>
              <a:rPr lang="ru-RU" dirty="0">
                <a:solidFill>
                  <a:schemeClr val="tx1"/>
                </a:solidFill>
              </a:rPr>
              <a:t>в ред. от </a:t>
            </a:r>
            <a:r>
              <a:rPr lang="ru-RU" dirty="0" smtClean="0">
                <a:solidFill>
                  <a:schemeClr val="tx1"/>
                </a:solidFill>
              </a:rPr>
              <a:t>31.05.2024); </a:t>
            </a:r>
            <a:r>
              <a:rPr lang="ru-RU" dirty="0">
                <a:solidFill>
                  <a:schemeClr val="tx1"/>
                </a:solidFill>
              </a:rPr>
              <a:t>данные Росстата</a:t>
            </a:r>
          </a:p>
        </p:txBody>
      </p:sp>
      <p:pic>
        <p:nvPicPr>
          <p:cNvPr id="19" name="Объект 29"/>
          <p:cNvPicPr>
            <a:picLocks noGrp="1" noChangeAspect="1" noChangeArrowheads="1"/>
          </p:cNvPicPr>
          <p:nvPr/>
        </p:nvPicPr>
        <p:blipFill>
          <a:blip r:embed="rId11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31" y="77612"/>
            <a:ext cx="1259769" cy="49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56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8002</TotalTime>
  <Words>2759</Words>
  <Application>Microsoft Office PowerPoint</Application>
  <PresentationFormat>Широкоэкранный</PresentationFormat>
  <Paragraphs>800</Paragraphs>
  <Slides>39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53" baseType="lpstr">
      <vt:lpstr>SimSun</vt:lpstr>
      <vt:lpstr>游ゴシック</vt:lpstr>
      <vt:lpstr>游ゴシック Light</vt:lpstr>
      <vt:lpstr>Arial</vt:lpstr>
      <vt:lpstr>Bebas Neue Regular</vt:lpstr>
      <vt:lpstr>Calibri</vt:lpstr>
      <vt:lpstr>Calibri Light</vt:lpstr>
      <vt:lpstr>Frank Ruhl Libre Medium</vt:lpstr>
      <vt:lpstr>Franklin Gothic Book</vt:lpstr>
      <vt:lpstr>Mukta</vt:lpstr>
      <vt:lpstr>Times New Roman</vt:lpstr>
      <vt:lpstr>Wingdings</vt:lpstr>
      <vt:lpstr>Yu Mincho</vt:lpstr>
      <vt:lpstr>Тема Office</vt:lpstr>
      <vt:lpstr>Презентация PowerPoint</vt:lpstr>
      <vt:lpstr>Раскрытие возможного конфликта интересов</vt:lpstr>
      <vt:lpstr>Нацпроект</vt:lpstr>
      <vt:lpstr>«Майский указ»  2018</vt:lpstr>
      <vt:lpstr>НП «Здравоохранение»</vt:lpstr>
      <vt:lpstr>ФП «Борьба с онкологическими заболеваниями»</vt:lpstr>
      <vt:lpstr>Результаты ФП БОЗ 2019-2023 в РФ</vt:lpstr>
      <vt:lpstr>Смертность от НО на 100 тыс. насел.</vt:lpstr>
      <vt:lpstr>РП "БОЗ" в Московской области</vt:lpstr>
      <vt:lpstr>Онко служба Московской области</vt:lpstr>
      <vt:lpstr>Переоснащение МО 2019-24</vt:lpstr>
      <vt:lpstr>«Дефицит кадров – не критично, но важно»*</vt:lpstr>
      <vt:lpstr>А что потом?</vt:lpstr>
      <vt:lpstr>Финансирование здравоохранения</vt:lpstr>
      <vt:lpstr>Национальные цели</vt:lpstr>
      <vt:lpstr>НП «Продолжительная и активная жизнь»</vt:lpstr>
      <vt:lpstr>Борьба с онко заболеваниями</vt:lpstr>
      <vt:lpstr>Целевые показатели ФП БОЗ</vt:lpstr>
      <vt:lpstr>Финансирование ФП БОЗ</vt:lpstr>
      <vt:lpstr>В Московской области</vt:lpstr>
      <vt:lpstr>Московская область</vt:lpstr>
      <vt:lpstr>«Здравоохранение Подмосковья» - цели</vt:lpstr>
      <vt:lpstr>«Здравоохранение Подмосковья» - финансирование</vt:lpstr>
      <vt:lpstr>Финансирование онко профиля  в Московской области</vt:lpstr>
      <vt:lpstr>Снижение онкологической смертности</vt:lpstr>
      <vt:lpstr>Лекарственная терапия</vt:lpstr>
      <vt:lpstr>Рост нагрузки на бюджет или повышение доступности высокоэффективной  терапии? </vt:lpstr>
      <vt:lpstr>Объемы онко помощи в РФ в 2023</vt:lpstr>
      <vt:lpstr>Расходы на лекарственную терапию в РФ в 2023</vt:lpstr>
      <vt:lpstr>Рейтинг препаратов в ОМС Топ 15 МНН, закупаемых в 2024 году (8 мес.), в порядке убывания бюджета</vt:lpstr>
      <vt:lpstr>Диагностика</vt:lpstr>
      <vt:lpstr>Diagnosis bona –                    curatio bona*</vt:lpstr>
      <vt:lpstr>Перечень лекарственных препаратов для проведения противоопухолевой лекарственной терапии при назначении которых необходимо обязательное проведение молекулярно-генетических и (или) иммуногистохимических исследований</vt:lpstr>
      <vt:lpstr>Контроль проведения исследований</vt:lpstr>
      <vt:lpstr>Важность коммуникации клинициста и патолога</vt:lpstr>
      <vt:lpstr>Центры лабораторной диагностики</vt:lpstr>
      <vt:lpstr>Эффективная онкопомощь это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Минимализм</dc:title>
  <dc:creator>User Obstinate</dc:creator>
  <cp:lastModifiedBy>Филатов Алексей</cp:lastModifiedBy>
  <cp:revision>333</cp:revision>
  <dcterms:created xsi:type="dcterms:W3CDTF">2021-05-04T06:37:33Z</dcterms:created>
  <dcterms:modified xsi:type="dcterms:W3CDTF">2024-09-26T19:37:20Z</dcterms:modified>
</cp:coreProperties>
</file>